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84" r:id="rId2"/>
    <p:sldId id="281" r:id="rId3"/>
    <p:sldId id="286" r:id="rId4"/>
    <p:sldId id="287" r:id="rId5"/>
    <p:sldId id="282" r:id="rId6"/>
    <p:sldId id="280" r:id="rId7"/>
    <p:sldId id="271" r:id="rId8"/>
    <p:sldId id="285" r:id="rId9"/>
    <p:sldId id="273" r:id="rId10"/>
    <p:sldId id="275" r:id="rId11"/>
    <p:sldId id="276" r:id="rId12"/>
    <p:sldId id="283" r:id="rId13"/>
    <p:sldId id="290" r:id="rId14"/>
    <p:sldId id="274" r:id="rId15"/>
    <p:sldId id="289" r:id="rId16"/>
    <p:sldId id="272" r:id="rId17"/>
    <p:sldId id="279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9212F-34B7-4E39-A09A-74D57B26AC9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88E0A-82F8-4299-A1BE-8A51B145C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60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931855F-A91E-45E4-B8F9-BFE7277D7FBD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C9B81E-DBE5-4570-95C2-D47396290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855F-A91E-45E4-B8F9-BFE7277D7FBD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81E-DBE5-4570-95C2-D47396290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855F-A91E-45E4-B8F9-BFE7277D7FBD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81E-DBE5-4570-95C2-D47396290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855F-A91E-45E4-B8F9-BFE7277D7FBD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81E-DBE5-4570-95C2-D47396290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855F-A91E-45E4-B8F9-BFE7277D7FBD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81E-DBE5-4570-95C2-D47396290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855F-A91E-45E4-B8F9-BFE7277D7FBD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81E-DBE5-4570-95C2-D47396290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31855F-A91E-45E4-B8F9-BFE7277D7FBD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C9B81E-DBE5-4570-95C2-D473962900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931855F-A91E-45E4-B8F9-BFE7277D7FBD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2C9B81E-DBE5-4570-95C2-D47396290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855F-A91E-45E4-B8F9-BFE7277D7FBD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81E-DBE5-4570-95C2-D47396290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855F-A91E-45E4-B8F9-BFE7277D7FBD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81E-DBE5-4570-95C2-D47396290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855F-A91E-45E4-B8F9-BFE7277D7FBD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81E-DBE5-4570-95C2-D47396290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931855F-A91E-45E4-B8F9-BFE7277D7FBD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2C9B81E-DBE5-4570-95C2-D47396290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OdJGdHZ7i9c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L2ImGiWaO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¡Tengo una emergencia!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4953000" cy="169013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¡Ayúdame!  ¡Es urgente!</a:t>
            </a:r>
            <a:endParaRPr lang="es-ES" sz="3200" dirty="0"/>
          </a:p>
        </p:txBody>
      </p:sp>
      <p:sp>
        <p:nvSpPr>
          <p:cNvPr id="4" name="Rectangle 3"/>
          <p:cNvSpPr/>
          <p:nvPr/>
        </p:nvSpPr>
        <p:spPr>
          <a:xfrm>
            <a:off x="685800" y="518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Español 2</a:t>
            </a:r>
          </a:p>
          <a:p>
            <a:r>
              <a:rPr lang="es-ES" dirty="0" smtClean="0"/>
              <a:t>Unidad 4</a:t>
            </a:r>
          </a:p>
          <a:p>
            <a:r>
              <a:rPr lang="es-ES" dirty="0" smtClean="0"/>
              <a:t>Vocabulario A</a:t>
            </a:r>
            <a:endParaRPr lang="es-ES" dirty="0"/>
          </a:p>
        </p:txBody>
      </p:sp>
      <p:pic>
        <p:nvPicPr>
          <p:cNvPr id="5" name="Picture 4" descr="emergencia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533400"/>
            <a:ext cx="3767235" cy="241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5400000">
            <a:off x="5257800" y="304800"/>
            <a:ext cx="2362200" cy="4191000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>
                <a:solidFill>
                  <a:schemeClr val="tx1"/>
                </a:solidFill>
                <a:latin typeface="Baskerville Old Face" pitchFamily="18" charset="0"/>
              </a:rPr>
              <a:t>¿Me puede decir cuándo se abre el museo de arte?</a:t>
            </a:r>
            <a:endParaRPr lang="es-ES" sz="4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22531" name="Picture 3" descr="C:\Users\MOM\AppData\Local\Microsoft\Windows\Temporary Internet Files\Content.IE5\1ZKFR3F1\MP900442252[1].jpg"/>
          <p:cNvPicPr>
            <a:picLocks noChangeAspect="1" noChangeArrowheads="1"/>
          </p:cNvPicPr>
          <p:nvPr/>
        </p:nvPicPr>
        <p:blipFill>
          <a:blip r:embed="rId2" cstate="print"/>
          <a:srcRect l="22500" r="17500"/>
          <a:stretch>
            <a:fillRect/>
          </a:stretch>
        </p:blipFill>
        <p:spPr bwMode="auto">
          <a:xfrm>
            <a:off x="0" y="1219200"/>
            <a:ext cx="3962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Users\MOM\AppData\Local\Microsoft\Windows\Temporary Internet Files\Content.IE5\BBK1ZOC7\MP9002021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4038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267200" y="4038600"/>
            <a:ext cx="4876800" cy="914400"/>
          </a:xfrm>
          <a:prstGeom prst="rect">
            <a:avLst/>
          </a:prstGeom>
          <a:noFill/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Espere.  Permítame comprobar.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4000" dirty="0" smtClean="0">
              <a:effectLst>
                <a:outerShdw blurRad="50800" dist="25000" dir="5400000" algn="t" rotWithShape="0">
                  <a:prstClr val="black">
                    <a:alpha val="45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(Un momento por favor</a:t>
            </a:r>
            <a:r>
              <a:rPr lang="es-CO" sz="2800" baseline="0" dirty="0" smtClean="0"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rPr>
              <a:t>…</a:t>
            </a:r>
            <a:r>
              <a:rPr kumimoji="0" lang="es-CO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voy a verificar.)</a:t>
            </a: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25000" dir="5400000" algn="t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 rot="5400000">
            <a:off x="4114800" y="-3429000"/>
            <a:ext cx="762000" cy="8686800"/>
          </a:xfrm>
          <a:prstGeom prst="rect">
            <a:avLst/>
          </a:prstGeom>
        </p:spPr>
        <p:txBody>
          <a:bodyPr vert="vert270" lIns="45720" tIns="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 smtClean="0">
                <a:latin typeface="Baskerville Old Face" pitchFamily="18" charset="0"/>
                <a:ea typeface="+mj-ea"/>
                <a:cs typeface="+mj-cs"/>
              </a:rPr>
              <a:t>Pedir Información</a:t>
            </a:r>
            <a:endParaRPr kumimoji="0" lang="es-ES" sz="4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uiExpand="1" build="allAtOnce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Comprehension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2800" dirty="0" smtClean="0">
                <a:hlinkClick r:id="rId2"/>
              </a:rPr>
              <a:t>Pocoyo - el teléfono</a:t>
            </a:r>
            <a:endParaRPr lang="es-ES" sz="28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057400"/>
            <a:ext cx="5181600" cy="4717987"/>
          </a:xfrm>
        </p:spPr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en-US" sz="2400" dirty="0" smtClean="0"/>
              <a:t>What is </a:t>
            </a:r>
            <a:r>
              <a:rPr lang="en-US" sz="2400" dirty="0" err="1" smtClean="0"/>
              <a:t>Pocoyo's</a:t>
            </a:r>
            <a:r>
              <a:rPr lang="en-US" sz="2400" dirty="0" smtClean="0"/>
              <a:t> idea?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 smtClean="0"/>
              <a:t>Who does he want to help him after his idea does not work out?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 smtClean="0"/>
              <a:t>Why does </a:t>
            </a:r>
            <a:r>
              <a:rPr lang="en-US" sz="2400" dirty="0" err="1" smtClean="0"/>
              <a:t>Pato</a:t>
            </a:r>
            <a:r>
              <a:rPr lang="en-US" sz="2400" dirty="0" smtClean="0"/>
              <a:t> not want to help at first?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 smtClean="0"/>
              <a:t>According to the narrator, what do you say after the phone rings?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 smtClean="0"/>
              <a:t>Who is calling?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 smtClean="0"/>
              <a:t>Why is she calling?</a:t>
            </a:r>
          </a:p>
          <a:p>
            <a:pPr marL="566928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 descr="pocoy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8600" y="3200400"/>
            <a:ext cx="3846903" cy="282987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371600"/>
            <a:ext cx="8229600" cy="5334000"/>
          </a:xfrm>
        </p:spPr>
        <p:txBody>
          <a:bodyPr/>
          <a:lstStyle/>
          <a:p>
            <a:pPr lvl="0">
              <a:lnSpc>
                <a:spcPct val="150000"/>
              </a:lnSpc>
              <a:defRPr/>
            </a:pPr>
            <a:r>
              <a:rPr lang="es-ES" dirty="0" smtClean="0"/>
              <a:t>El teléfono va a </a:t>
            </a:r>
            <a:r>
              <a:rPr lang="es-ES" b="1" u="sng" dirty="0" smtClean="0">
                <a:solidFill>
                  <a:srgbClr val="0070C0"/>
                </a:solidFill>
              </a:rPr>
              <a:t>SONAR</a:t>
            </a:r>
            <a:r>
              <a:rPr lang="es-ES" dirty="0" smtClean="0"/>
              <a:t> o </a:t>
            </a:r>
            <a:r>
              <a:rPr lang="es-ES" b="1" u="sng" dirty="0" smtClean="0">
                <a:solidFill>
                  <a:srgbClr val="0070C0"/>
                </a:solidFill>
              </a:rPr>
              <a:t>VIBRAR</a:t>
            </a:r>
          </a:p>
          <a:p>
            <a:pPr lvl="0">
              <a:lnSpc>
                <a:spcPct val="150000"/>
              </a:lnSpc>
              <a:defRPr/>
            </a:pPr>
            <a:r>
              <a:rPr lang="es-ES" dirty="0" smtClean="0"/>
              <a:t>Escribir en el </a:t>
            </a:r>
            <a:r>
              <a:rPr lang="es-ES" b="1" u="sng" dirty="0" smtClean="0">
                <a:solidFill>
                  <a:srgbClr val="0070C0"/>
                </a:solidFill>
              </a:rPr>
              <a:t>TECLADO</a:t>
            </a:r>
          </a:p>
          <a:p>
            <a:pPr lvl="0">
              <a:lnSpc>
                <a:spcPct val="150000"/>
              </a:lnSpc>
              <a:defRPr/>
            </a:pPr>
            <a:r>
              <a:rPr lang="es-ES" b="1" u="sng" dirty="0" smtClean="0">
                <a:solidFill>
                  <a:srgbClr val="0070C0"/>
                </a:solidFill>
              </a:rPr>
              <a:t>ENVIAR</a:t>
            </a:r>
            <a:r>
              <a:rPr lang="es-ES" dirty="0" smtClean="0"/>
              <a:t> un mensaje de texto</a:t>
            </a:r>
          </a:p>
          <a:p>
            <a:pPr lvl="0">
              <a:lnSpc>
                <a:spcPct val="150000"/>
              </a:lnSpc>
              <a:defRPr/>
            </a:pPr>
            <a:r>
              <a:rPr lang="es-ES" b="1" u="sng" dirty="0" smtClean="0">
                <a:solidFill>
                  <a:srgbClr val="0070C0"/>
                </a:solidFill>
              </a:rPr>
              <a:t>BORRAR</a:t>
            </a:r>
            <a:r>
              <a:rPr lang="es-ES" dirty="0" smtClean="0"/>
              <a:t> un mensaje de </a:t>
            </a:r>
            <a:r>
              <a:rPr lang="es-ES" dirty="0" smtClean="0"/>
              <a:t>texto</a:t>
            </a:r>
          </a:p>
          <a:p>
            <a:pPr lvl="0">
              <a:lnSpc>
                <a:spcPct val="150000"/>
              </a:lnSpc>
              <a:defRPr/>
            </a:pPr>
            <a:r>
              <a:rPr lang="es-ES" b="1" u="sng" dirty="0" smtClean="0">
                <a:solidFill>
                  <a:srgbClr val="0070C0"/>
                </a:solidFill>
              </a:rPr>
              <a:t>Marcar </a:t>
            </a:r>
            <a:r>
              <a:rPr lang="es-ES" dirty="0" smtClean="0"/>
              <a:t>un numero de </a:t>
            </a:r>
          </a:p>
          <a:p>
            <a:pPr marL="109728" lvl="0" indent="0">
              <a:lnSpc>
                <a:spcPct val="150000"/>
              </a:lnSpc>
              <a:buNone/>
              <a:defRPr/>
            </a:pPr>
            <a:r>
              <a:rPr lang="es-ES" dirty="0"/>
              <a:t>	</a:t>
            </a:r>
            <a:r>
              <a:rPr lang="es-ES" dirty="0" smtClean="0"/>
              <a:t>teléfono</a:t>
            </a:r>
            <a:endParaRPr lang="es-ES" b="1" u="sng" dirty="0" smtClean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  <a:buNone/>
              <a:defRPr/>
            </a:pPr>
            <a:endParaRPr lang="es-ES" dirty="0" smtClean="0"/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6200" y="457200"/>
            <a:ext cx="8229600" cy="83819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s-E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Mensajes</a:t>
            </a:r>
            <a:r>
              <a:rPr kumimoji="0" lang="es-E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texto</a:t>
            </a:r>
            <a:endParaRPr kumimoji="0" lang="es-E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0" y="4419600"/>
            <a:ext cx="36830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</a:p>
          <a:p>
            <a:r>
              <a:rPr lang="en-US" dirty="0" err="1" smtClean="0"/>
              <a:t>Enviar</a:t>
            </a:r>
            <a:r>
              <a:rPr lang="en-US" dirty="0" smtClean="0"/>
              <a:t>- </a:t>
            </a:r>
            <a:r>
              <a:rPr lang="en-US" dirty="0" err="1" smtClean="0"/>
              <a:t>enviar</a:t>
            </a:r>
            <a:r>
              <a:rPr lang="en-US" dirty="0" smtClean="0"/>
              <a:t> un </a:t>
            </a:r>
            <a:r>
              <a:rPr lang="en-US" dirty="0" err="1" smtClean="0"/>
              <a:t>correo</a:t>
            </a:r>
            <a:r>
              <a:rPr lang="en-US" dirty="0" smtClean="0"/>
              <a:t> </a:t>
            </a:r>
            <a:r>
              <a:rPr lang="en-US" dirty="0" err="1" smtClean="0"/>
              <a:t>electrónico</a:t>
            </a:r>
            <a:endParaRPr lang="en-US" dirty="0" smtClean="0"/>
          </a:p>
          <a:p>
            <a:r>
              <a:rPr lang="en-US" dirty="0" err="1" smtClean="0"/>
              <a:t>Imprimir-necesitas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computadora</a:t>
            </a:r>
            <a:r>
              <a:rPr lang="en-US" dirty="0" smtClean="0"/>
              <a:t> para </a:t>
            </a:r>
            <a:r>
              <a:rPr lang="en-US" dirty="0" err="1" smtClean="0"/>
              <a:t>imprimir</a:t>
            </a:r>
            <a:r>
              <a:rPr lang="en-US" dirty="0" smtClean="0"/>
              <a:t> </a:t>
            </a:r>
            <a:r>
              <a:rPr lang="en-US" dirty="0" err="1" smtClean="0"/>
              <a:t>papeles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Pedir</a:t>
            </a:r>
            <a:r>
              <a:rPr lang="en-US" dirty="0" smtClean="0"/>
              <a:t> </a:t>
            </a:r>
            <a:r>
              <a:rPr lang="en-US" dirty="0" err="1" smtClean="0"/>
              <a:t>informacion</a:t>
            </a:r>
            <a:r>
              <a:rPr lang="en-US" dirty="0" smtClean="0"/>
              <a:t>-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: 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llamas?,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apellido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Borrar</a:t>
            </a:r>
            <a:r>
              <a:rPr lang="en-US" dirty="0" smtClean="0"/>
              <a:t>-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usas</a:t>
            </a:r>
            <a:r>
              <a:rPr lang="en-US" dirty="0" smtClean="0"/>
              <a:t> un </a:t>
            </a:r>
            <a:r>
              <a:rPr lang="en-US" dirty="0" err="1" smtClean="0"/>
              <a:t>lápiz</a:t>
            </a:r>
            <a:r>
              <a:rPr lang="en-US" dirty="0" smtClean="0"/>
              <a:t> </a:t>
            </a:r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borrar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41587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2514601"/>
            <a:ext cx="3886200" cy="2438400"/>
          </a:xfrm>
        </p:spPr>
        <p:txBody>
          <a:bodyPr/>
          <a:lstStyle/>
          <a:p>
            <a:r>
              <a:rPr lang="es-CO" dirty="0" smtClean="0"/>
              <a:t>por teléfono</a:t>
            </a:r>
            <a:endParaRPr lang="es-CO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LLAMAR</a:t>
            </a:r>
            <a:endParaRPr lang="en-US" sz="3600" dirty="0"/>
          </a:p>
        </p:txBody>
      </p:sp>
      <p:pic>
        <p:nvPicPr>
          <p:cNvPr id="20483" name="Picture 3" descr="C:\Users\MOM\AppData\Local\Microsoft\Windows\Temporary Internet Files\Content.IE5\BBK1ZOC7\MP9004223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495800" cy="2722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Users\MOM\AppData\Local\Microsoft\Windows\Temporary Internet Files\Content.IE5\1ZKFR3F1\MP900438370[1].jpg"/>
          <p:cNvPicPr>
            <a:picLocks noChangeAspect="1" noChangeArrowheads="1"/>
          </p:cNvPicPr>
          <p:nvPr/>
        </p:nvPicPr>
        <p:blipFill>
          <a:blip r:embed="rId3" cstate="print"/>
          <a:srcRect r="29762"/>
          <a:stretch>
            <a:fillRect/>
          </a:stretch>
        </p:blipFill>
        <p:spPr bwMode="auto">
          <a:xfrm>
            <a:off x="4648200" y="2572512"/>
            <a:ext cx="4495800" cy="428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C:\Users\MOM\AppData\Local\Microsoft\Windows\Temporary Internet Files\Content.IE5\BBK1ZOC7\MP90028496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4620847" cy="327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19800" y="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Marcar </a:t>
            </a:r>
            <a:endParaRPr lang="es-E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3352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Contestar</a:t>
            </a:r>
            <a:endParaRPr lang="es-ES" sz="3600" dirty="0"/>
          </a:p>
        </p:txBody>
      </p:sp>
      <p:pic>
        <p:nvPicPr>
          <p:cNvPr id="9" name="Picture 8" descr="big-blue-ph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720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adjetivos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Perdido</a:t>
            </a:r>
            <a:r>
              <a:rPr lang="en-US" dirty="0" smtClean="0"/>
              <a:t>- “No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estoy</a:t>
            </a:r>
            <a:r>
              <a:rPr lang="en-US" dirty="0" smtClean="0"/>
              <a:t>.”</a:t>
            </a:r>
          </a:p>
          <a:p>
            <a:r>
              <a:rPr lang="en-US" dirty="0" err="1" smtClean="0"/>
              <a:t>Reciente</a:t>
            </a:r>
            <a:r>
              <a:rPr lang="en-US" dirty="0" smtClean="0"/>
              <a:t>- un </a:t>
            </a:r>
            <a:r>
              <a:rPr lang="en-US" dirty="0" err="1" smtClean="0"/>
              <a:t>sinónimo</a:t>
            </a:r>
            <a:r>
              <a:rPr lang="en-US" dirty="0" smtClean="0"/>
              <a:t> de </a:t>
            </a:r>
            <a:r>
              <a:rPr lang="en-US" dirty="0" err="1" smtClean="0"/>
              <a:t>recentemente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Urgente</a:t>
            </a:r>
            <a:r>
              <a:rPr lang="en-US" dirty="0" smtClean="0"/>
              <a:t>- </a:t>
            </a:r>
            <a:r>
              <a:rPr lang="en-US" dirty="0" err="1" smtClean="0"/>
              <a:t>necesitas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lo </a:t>
            </a:r>
            <a:r>
              <a:rPr lang="en-US" dirty="0" err="1" smtClean="0"/>
              <a:t>ahora</a:t>
            </a:r>
            <a:endParaRPr lang="en-US" dirty="0" smtClean="0"/>
          </a:p>
          <a:p>
            <a:r>
              <a:rPr lang="en-US" dirty="0" err="1" smtClean="0"/>
              <a:t>Abierto</a:t>
            </a:r>
            <a:r>
              <a:rPr lang="en-US" dirty="0" smtClean="0"/>
              <a:t>-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entrar</a:t>
            </a:r>
            <a:endParaRPr lang="en-US" dirty="0" smtClean="0"/>
          </a:p>
          <a:p>
            <a:r>
              <a:rPr lang="en-US" dirty="0" err="1" smtClean="0"/>
              <a:t>Cerrado</a:t>
            </a:r>
            <a:r>
              <a:rPr lang="en-US" dirty="0" smtClean="0"/>
              <a:t>- </a:t>
            </a:r>
            <a:r>
              <a:rPr lang="en-US" dirty="0" err="1" smtClean="0"/>
              <a:t>cuando</a:t>
            </a:r>
            <a:r>
              <a:rPr lang="en-US" dirty="0" smtClean="0"/>
              <a:t> no </a:t>
            </a:r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entrar</a:t>
            </a:r>
            <a:endParaRPr lang="en-US" dirty="0" smtClean="0"/>
          </a:p>
          <a:p>
            <a:r>
              <a:rPr lang="en-US" dirty="0" err="1" smtClean="0"/>
              <a:t>Anciano</a:t>
            </a:r>
            <a:r>
              <a:rPr lang="en-US" dirty="0" smtClean="0"/>
              <a:t>- </a:t>
            </a:r>
            <a:r>
              <a:rPr lang="en-US" dirty="0" err="1" smtClean="0"/>
              <a:t>muy</a:t>
            </a:r>
            <a:r>
              <a:rPr lang="en-US" dirty="0" smtClean="0"/>
              <a:t>,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viejo</a:t>
            </a:r>
            <a:endParaRPr lang="en-US" dirty="0" smtClean="0"/>
          </a:p>
          <a:p>
            <a:r>
              <a:rPr lang="en-US" dirty="0" err="1" smtClean="0"/>
              <a:t>Dañado</a:t>
            </a:r>
            <a:r>
              <a:rPr lang="en-US" dirty="0" smtClean="0"/>
              <a:t>- el </a:t>
            </a:r>
            <a:r>
              <a:rPr lang="en-US" dirty="0" err="1" smtClean="0"/>
              <a:t>libro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smtClean="0"/>
              <a:t>dañado</a:t>
            </a:r>
            <a:endParaRPr lang="en-US" dirty="0" smtClean="0"/>
          </a:p>
          <a:p>
            <a:r>
              <a:rPr lang="en-US" dirty="0" err="1" smtClean="0"/>
              <a:t>Lleno</a:t>
            </a:r>
            <a:r>
              <a:rPr lang="en-US" dirty="0" smtClean="0"/>
              <a:t>/a- </a:t>
            </a:r>
            <a:r>
              <a:rPr lang="en-US" dirty="0" err="1" smtClean="0"/>
              <a:t>cuando</a:t>
            </a:r>
            <a:r>
              <a:rPr lang="en-US" dirty="0" smtClean="0"/>
              <a:t> el </a:t>
            </a:r>
            <a:r>
              <a:rPr lang="en-US" dirty="0" err="1" smtClean="0"/>
              <a:t>formulario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r>
              <a:rPr lang="en-US" dirty="0" smtClean="0"/>
              <a:t> o </a:t>
            </a:r>
            <a:r>
              <a:rPr lang="en-US" dirty="0" err="1" smtClean="0"/>
              <a:t>cuando</a:t>
            </a:r>
            <a:r>
              <a:rPr lang="en-US" dirty="0"/>
              <a:t> </a:t>
            </a:r>
            <a:r>
              <a:rPr lang="en-US" dirty="0" smtClean="0"/>
              <a:t>no </a:t>
            </a:r>
            <a:r>
              <a:rPr lang="en-US" dirty="0" err="1" smtClean="0"/>
              <a:t>puedes</a:t>
            </a:r>
            <a:r>
              <a:rPr lang="en-US" dirty="0" smtClean="0"/>
              <a:t> comer </a:t>
            </a:r>
            <a:r>
              <a:rPr lang="en-US" dirty="0" err="1" smtClean="0"/>
              <a:t>más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94450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i="1" dirty="0" smtClean="0"/>
              <a:t>CONTESTAR</a:t>
            </a:r>
            <a:endParaRPr lang="en-US" sz="3600" i="1" dirty="0"/>
          </a:p>
        </p:txBody>
      </p:sp>
      <p:pic>
        <p:nvPicPr>
          <p:cNvPr id="7" name="Picture Placeholder 6" descr="hell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50" b="275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72200" y="990600"/>
            <a:ext cx="2743199" cy="4800197"/>
          </a:xfrm>
        </p:spPr>
        <p:txBody>
          <a:bodyPr>
            <a:noAutofit/>
          </a:bodyPr>
          <a:lstStyle/>
          <a:p>
            <a:r>
              <a:rPr lang="en-US" sz="6000" dirty="0" err="1" smtClean="0"/>
              <a:t>Alo</a:t>
            </a:r>
            <a:endParaRPr lang="en-US" sz="6000" dirty="0" smtClean="0"/>
          </a:p>
          <a:p>
            <a:endParaRPr lang="en-US" sz="6000" dirty="0" smtClean="0"/>
          </a:p>
          <a:p>
            <a:r>
              <a:rPr lang="en-US" sz="6000" dirty="0" smtClean="0"/>
              <a:t>Vale</a:t>
            </a:r>
          </a:p>
          <a:p>
            <a:endParaRPr lang="en-US" sz="6000" dirty="0" smtClean="0"/>
          </a:p>
          <a:p>
            <a:r>
              <a:rPr lang="en-US" sz="6000" dirty="0" err="1" smtClean="0"/>
              <a:t>Hola</a:t>
            </a:r>
            <a:endParaRPr lang="en-US" sz="6000" dirty="0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838200"/>
            <a:ext cx="3276600" cy="5791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4000" dirty="0" smtClean="0">
                <a:latin typeface="+mj-lt"/>
              </a:rPr>
              <a:t>¡Ladrón!</a:t>
            </a:r>
          </a:p>
          <a:p>
            <a:pPr algn="ctr"/>
            <a:endParaRPr lang="es-ES" sz="4000" dirty="0" smtClean="0">
              <a:latin typeface="+mj-lt"/>
            </a:endParaRPr>
          </a:p>
          <a:p>
            <a:pPr algn="ctr"/>
            <a:r>
              <a:rPr lang="es-ES" sz="4000" dirty="0" smtClean="0">
                <a:latin typeface="+mj-lt"/>
              </a:rPr>
              <a:t>¡Socorro!</a:t>
            </a:r>
          </a:p>
          <a:p>
            <a:pPr algn="ctr"/>
            <a:r>
              <a:rPr lang="es-ES" sz="4000" dirty="0" smtClean="0">
                <a:latin typeface="+mj-lt"/>
              </a:rPr>
              <a:t>(¡</a:t>
            </a:r>
            <a:r>
              <a:rPr lang="es-ES" sz="4000" dirty="0" err="1" smtClean="0">
                <a:latin typeface="+mj-lt"/>
              </a:rPr>
              <a:t>Ayudame</a:t>
            </a:r>
            <a:r>
              <a:rPr lang="es-ES" sz="4000" dirty="0" smtClean="0">
                <a:latin typeface="+mj-lt"/>
              </a:rPr>
              <a:t>!)</a:t>
            </a:r>
          </a:p>
          <a:p>
            <a:pPr algn="ctr"/>
            <a:endParaRPr lang="es-ES" sz="4000" dirty="0" smtClean="0">
              <a:latin typeface="+mj-lt"/>
            </a:endParaRPr>
          </a:p>
          <a:p>
            <a:pPr algn="ctr"/>
            <a:endParaRPr lang="es-ES" sz="4000" dirty="0" smtClean="0">
              <a:latin typeface="+mj-lt"/>
            </a:endParaRPr>
          </a:p>
          <a:p>
            <a:pPr algn="ctr"/>
            <a:endParaRPr lang="es-ES" sz="4000" dirty="0" smtClean="0">
              <a:latin typeface="+mj-lt"/>
            </a:endParaRPr>
          </a:p>
          <a:p>
            <a:pPr algn="ctr"/>
            <a:r>
              <a:rPr lang="es-ES" sz="4000" dirty="0" smtClean="0">
                <a:latin typeface="+mj-lt"/>
              </a:rPr>
              <a:t>¿Dónde está el portero?</a:t>
            </a:r>
          </a:p>
          <a:p>
            <a:pPr algn="ctr"/>
            <a:endParaRPr lang="es-ES" sz="4000" dirty="0" smtClean="0">
              <a:latin typeface="+mj-lt"/>
            </a:endParaRPr>
          </a:p>
          <a:p>
            <a:pPr algn="ctr"/>
            <a:r>
              <a:rPr lang="es-ES" sz="4000" dirty="0" smtClean="0">
                <a:latin typeface="+mj-lt"/>
              </a:rPr>
              <a:t>Necesitamos ir a la comisaría.</a:t>
            </a:r>
          </a:p>
          <a:p>
            <a:pPr algn="ctr"/>
            <a:endParaRPr lang="en-US" sz="4000" dirty="0" smtClean="0">
              <a:latin typeface="+mj-lt"/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026" name="Picture 2" descr="http://www.lacasadeel.net/wp-content/uploads/2012/10/ladron-de-ladrones-1-robert-kirkma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1949" r="21949"/>
          <a:stretch>
            <a:fillRect/>
          </a:stretch>
        </p:blipFill>
        <p:spPr bwMode="auto">
          <a:xfrm>
            <a:off x="685800" y="609600"/>
            <a:ext cx="3733800" cy="3060492"/>
          </a:xfrm>
          <a:prstGeom prst="rect">
            <a:avLst/>
          </a:prstGeom>
          <a:noFill/>
        </p:spPr>
      </p:pic>
      <p:pic>
        <p:nvPicPr>
          <p:cNvPr id="6" name="Picture 2" descr="http://www.impetu.pe/wp-content/uploads/2011/02/comisaria_1.jpg"/>
          <p:cNvPicPr>
            <a:picLocks noChangeAspect="1" noChangeArrowheads="1"/>
          </p:cNvPicPr>
          <p:nvPr/>
        </p:nvPicPr>
        <p:blipFill>
          <a:blip r:embed="rId3" cstate="print"/>
          <a:srcRect l="25000" r="25000"/>
          <a:stretch>
            <a:fillRect/>
          </a:stretch>
        </p:blipFill>
        <p:spPr bwMode="auto">
          <a:xfrm>
            <a:off x="685800" y="3954162"/>
            <a:ext cx="3581400" cy="2903838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26625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457200"/>
            <a:ext cx="64770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/>
              <a:t>El </a:t>
            </a:r>
            <a:r>
              <a:rPr lang="en-US" sz="3600" b="1" u="sng" dirty="0" err="1" smtClean="0"/>
              <a:t>Teléfono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Celular</a:t>
            </a:r>
            <a:endParaRPr lang="en-US" sz="3600" b="1" u="sng" dirty="0"/>
          </a:p>
        </p:txBody>
      </p:sp>
      <p:pic>
        <p:nvPicPr>
          <p:cNvPr id="1026" name="Picture 2" descr="http://images.wisegeek.com/blackberry-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1"/>
            <a:ext cx="4114800" cy="4267200"/>
          </a:xfrm>
          <a:prstGeom prst="rect">
            <a:avLst/>
          </a:prstGeom>
          <a:noFill/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0" y="1219200"/>
            <a:ext cx="4876800" cy="548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s-ES" sz="2800" dirty="0" smtClean="0"/>
              <a:t>Recibir </a:t>
            </a:r>
            <a:r>
              <a:rPr lang="es-ES" sz="2800" b="1" u="sng" dirty="0" smtClean="0">
                <a:solidFill>
                  <a:srgbClr val="0070C0"/>
                </a:solidFill>
              </a:rPr>
              <a:t>La LLAMADA</a:t>
            </a:r>
          </a:p>
          <a:p>
            <a:pPr marL="365760" indent="-256032">
              <a:lnSpc>
                <a:spcPct val="20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s-ES" sz="2800" dirty="0" smtClean="0"/>
              <a:t>Subir el </a:t>
            </a:r>
            <a:r>
              <a:rPr lang="es-ES" sz="2800" b="1" u="sng" dirty="0" smtClean="0">
                <a:solidFill>
                  <a:srgbClr val="0070C0"/>
                </a:solidFill>
              </a:rPr>
              <a:t>VOLUMEN </a:t>
            </a:r>
            <a:r>
              <a:rPr lang="es-ES" sz="2800" dirty="0" smtClean="0"/>
              <a:t>o pon </a:t>
            </a:r>
            <a:r>
              <a:rPr lang="es-ES" sz="2800" b="1" u="sng" dirty="0" smtClean="0">
                <a:solidFill>
                  <a:srgbClr val="0070C0"/>
                </a:solidFill>
              </a:rPr>
              <a:t>LA ALTA VOZ</a:t>
            </a:r>
          </a:p>
          <a:p>
            <a:pPr marL="365760" marR="0" lvl="0" indent="-256032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s-ES" sz="2800" b="1" u="sng" dirty="0" smtClean="0">
                <a:solidFill>
                  <a:srgbClr val="0070C0"/>
                </a:solidFill>
              </a:rPr>
              <a:t>SALUDAR</a:t>
            </a:r>
            <a:r>
              <a:rPr lang="es-ES" sz="2800" b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800" dirty="0" smtClean="0"/>
              <a:t>a la persona</a:t>
            </a:r>
            <a:endParaRPr lang="es-ES" sz="28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s-ES" sz="2800" b="1" u="sng" dirty="0" smtClean="0">
                <a:solidFill>
                  <a:srgbClr val="0070C0"/>
                </a:solidFill>
              </a:rPr>
              <a:t>Dejar un MENSAJE</a:t>
            </a:r>
          </a:p>
          <a:p>
            <a:pPr marL="365760" marR="0" lvl="0" indent="-256032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s-ES" sz="2800" b="1" u="sng" dirty="0" smtClean="0">
                <a:solidFill>
                  <a:srgbClr val="0070C0"/>
                </a:solidFill>
              </a:rPr>
              <a:t>DESPEDIRSE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s-ES" sz="2800" i="0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069848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ambulancia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62200"/>
            <a:ext cx="3276600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800600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paramédico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persona que </a:t>
            </a:r>
            <a:r>
              <a:rPr lang="en-US" dirty="0" err="1" smtClean="0"/>
              <a:t>trabaja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ambulancia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23781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apellido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743200"/>
            <a:ext cx="74158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 </a:t>
            </a:r>
            <a:r>
              <a:rPr lang="en-US" sz="4000" dirty="0" err="1" smtClean="0"/>
              <a:t>llamo</a:t>
            </a:r>
            <a:r>
              <a:rPr lang="en-US" sz="4000" dirty="0" smtClean="0"/>
              <a:t> Maria Isabel </a:t>
            </a:r>
            <a:r>
              <a:rPr lang="en-US" sz="4000" dirty="0" err="1" smtClean="0"/>
              <a:t>Linkston</a:t>
            </a:r>
            <a:endParaRPr lang="en-US" sz="4000" dirty="0" smtClean="0"/>
          </a:p>
          <a:p>
            <a:r>
              <a:rPr lang="en-US" sz="4000" dirty="0" err="1" smtClean="0"/>
              <a:t>Mi</a:t>
            </a:r>
            <a:r>
              <a:rPr lang="en-US" sz="4000" dirty="0" smtClean="0"/>
              <a:t> </a:t>
            </a:r>
            <a:r>
              <a:rPr lang="en-US" sz="4000" dirty="0" err="1" smtClean="0"/>
              <a:t>apellido</a:t>
            </a:r>
            <a:r>
              <a:rPr lang="en-US" sz="4000" dirty="0" smtClean="0"/>
              <a:t> </a:t>
            </a:r>
            <a:r>
              <a:rPr lang="en-US" sz="4000" dirty="0" err="1" smtClean="0"/>
              <a:t>es</a:t>
            </a:r>
            <a:r>
              <a:rPr lang="en-US" sz="4000" dirty="0" smtClean="0"/>
              <a:t> “</a:t>
            </a:r>
            <a:r>
              <a:rPr lang="en-US" sz="4000" dirty="0" err="1" smtClean="0"/>
              <a:t>Linkston</a:t>
            </a:r>
            <a:r>
              <a:rPr lang="en-US" sz="4000" dirty="0" smtClean="0"/>
              <a:t>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4857917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447799"/>
            <a:ext cx="5943600" cy="518064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ES" sz="1800" dirty="0" smtClean="0">
                <a:latin typeface="+mj-lt"/>
              </a:rPr>
              <a:t>La estación de </a:t>
            </a:r>
            <a:r>
              <a:rPr lang="es-ES" sz="1800" dirty="0" smtClean="0">
                <a:latin typeface="+mj-lt"/>
              </a:rPr>
              <a:t>bomberos- donde trabajan los bomberos</a:t>
            </a:r>
            <a:endParaRPr lang="es-ES" sz="1800" dirty="0" smtClean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s-ES" sz="1800" dirty="0" smtClean="0">
                <a:latin typeface="+mj-lt"/>
              </a:rPr>
              <a:t>La </a:t>
            </a:r>
            <a:r>
              <a:rPr lang="es-ES" sz="1800" dirty="0" smtClean="0">
                <a:latin typeface="+mj-lt"/>
              </a:rPr>
              <a:t>embajada- donde hay representación de una </a:t>
            </a:r>
            <a:r>
              <a:rPr lang="es-ES" sz="1800" dirty="0" err="1" smtClean="0">
                <a:latin typeface="+mj-lt"/>
              </a:rPr>
              <a:t>paiz</a:t>
            </a:r>
            <a:endParaRPr lang="es-ES" sz="1800" dirty="0" smtClean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s-ES" sz="1800" dirty="0" smtClean="0">
                <a:latin typeface="+mj-lt"/>
              </a:rPr>
              <a:t>El </a:t>
            </a:r>
            <a:r>
              <a:rPr lang="es-ES" sz="1800" dirty="0" smtClean="0">
                <a:latin typeface="+mj-lt"/>
              </a:rPr>
              <a:t>ayuntamiento- es como el gobierno pequeño de una cuidad.</a:t>
            </a:r>
          </a:p>
          <a:p>
            <a:pPr>
              <a:lnSpc>
                <a:spcPct val="200000"/>
              </a:lnSpc>
            </a:pPr>
            <a:r>
              <a:rPr lang="es-ES" sz="1800" dirty="0" smtClean="0">
                <a:latin typeface="+mj-lt"/>
              </a:rPr>
              <a:t>La comisaría es el lugar donde trabaja la policía. </a:t>
            </a:r>
            <a:endParaRPr lang="es-ES" sz="1800" dirty="0" smtClean="0">
              <a:latin typeface="+mj-lt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3010" name="Picture 2" descr="http://us.123rf.com/400wm/400/400/sevennew/sevennew1201/sevennew120100286/12165167-iconos-de-emerg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9650" y="2133600"/>
            <a:ext cx="3054350" cy="3054350"/>
          </a:xfrm>
          <a:prstGeom prst="rect">
            <a:avLst/>
          </a:prstGeom>
          <a:noFill/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0" y="457200"/>
            <a:ext cx="79248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s-ES" sz="5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Lugares de ayuda</a:t>
            </a:r>
            <a:endParaRPr kumimoji="0" lang="es-ES" sz="5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752600"/>
            <a:ext cx="4114800" cy="48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>
                <a:latin typeface="+mj-lt"/>
              </a:rPr>
              <a:t>ir a la clínica</a:t>
            </a:r>
          </a:p>
          <a:p>
            <a:pPr>
              <a:buFont typeface="Arial" pitchFamily="34" charset="0"/>
              <a:buChar char="•"/>
            </a:pPr>
            <a:endParaRPr lang="es-ES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latin typeface="+mj-lt"/>
              </a:rPr>
              <a:t>ir a la farmacia</a:t>
            </a:r>
          </a:p>
          <a:p>
            <a:pPr>
              <a:buFont typeface="Arial" pitchFamily="34" charset="0"/>
              <a:buChar char="•"/>
            </a:pPr>
            <a:endParaRPr lang="es-ES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latin typeface="+mj-lt"/>
              </a:rPr>
              <a:t>una ambulancia</a:t>
            </a:r>
          </a:p>
          <a:p>
            <a:pPr>
              <a:buFont typeface="Arial" pitchFamily="34" charset="0"/>
              <a:buChar char="•"/>
            </a:pPr>
            <a:endParaRPr lang="es-ES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latin typeface="+mj-lt"/>
              </a:rPr>
              <a:t>los primeros </a:t>
            </a:r>
            <a:r>
              <a:rPr lang="es-ES" sz="3200" dirty="0" smtClean="0">
                <a:latin typeface="+mj-lt"/>
              </a:rPr>
              <a:t>auxilios</a:t>
            </a:r>
          </a:p>
          <a:p>
            <a:r>
              <a:rPr lang="es-ES" sz="3200" dirty="0" smtClean="0">
                <a:latin typeface="+mj-lt"/>
              </a:rPr>
              <a:t>	(paramédicos)</a:t>
            </a:r>
            <a:endParaRPr lang="es-ES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4000" dirty="0" smtClean="0">
              <a:latin typeface="+mj-lt"/>
            </a:endParaRPr>
          </a:p>
          <a:p>
            <a:endParaRPr lang="en-US" sz="4000" dirty="0" smtClean="0">
              <a:latin typeface="+mj-lt"/>
            </a:endParaRPr>
          </a:p>
        </p:txBody>
      </p:sp>
      <p:pic>
        <p:nvPicPr>
          <p:cNvPr id="38916" name="Picture 4" descr="http://1.bp.blogspot.com/_IHyavlaXuRo/TBlVLJGdjiI/AAAAAAAAAhU/loOCag-YfFI/s1600/farmaci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750" r="18750"/>
          <a:stretch>
            <a:fillRect/>
          </a:stretch>
        </p:blipFill>
        <p:spPr bwMode="auto">
          <a:xfrm>
            <a:off x="152400" y="1828801"/>
            <a:ext cx="4711999" cy="4191000"/>
          </a:xfrm>
          <a:prstGeom prst="rect">
            <a:avLst/>
          </a:prstGeom>
          <a:noFill/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52400" y="533400"/>
            <a:ext cx="8534400" cy="1219200"/>
          </a:xfrm>
          <a:prstGeom prst="rect">
            <a:avLst/>
          </a:prstGeom>
        </p:spPr>
        <p:txBody>
          <a:bodyPr vert="horz" lIns="0" tIns="0" rIns="4572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 </a:t>
            </a:r>
            <a:r>
              <a:rPr lang="es-ES" sz="4000" dirty="0" smtClean="0">
                <a:latin typeface="+mj-lt"/>
              </a:rPr>
              <a:t>s</a:t>
            </a:r>
            <a:r>
              <a:rPr kumimoji="0" lang="es-E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iento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débil</a:t>
            </a:r>
            <a:r>
              <a:rPr lang="es-ES" sz="4000" dirty="0" smtClean="0">
                <a:latin typeface="+mj-lt"/>
              </a:rPr>
              <a:t>, necesito…</a:t>
            </a:r>
            <a:endParaRPr kumimoji="0" lang="es-E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29200" y="2057400"/>
            <a:ext cx="3886200" cy="1676400"/>
          </a:xfrm>
        </p:spPr>
        <p:txBody>
          <a:bodyPr>
            <a:normAutofit/>
          </a:bodyPr>
          <a:lstStyle/>
          <a:p>
            <a:r>
              <a:rPr lang="es-ES" dirty="0" smtClean="0"/>
              <a:t>Para hablar por teléfono</a:t>
            </a:r>
            <a:endParaRPr lang="es-ES" dirty="0"/>
          </a:p>
        </p:txBody>
      </p:sp>
      <p:pic>
        <p:nvPicPr>
          <p:cNvPr id="6" name="Picture 5" descr="ph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4419600" cy="482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5105400" y="4114800"/>
            <a:ext cx="3657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3"/>
              </a:rPr>
              <a:t>Video: </a:t>
            </a:r>
            <a:r>
              <a:rPr lang="en-US" sz="3200" dirty="0" err="1" smtClean="0">
                <a:hlinkClick r:id="rId3"/>
              </a:rPr>
              <a:t>Hablar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953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Español 2</a:t>
            </a:r>
          </a:p>
          <a:p>
            <a:r>
              <a:rPr lang="es-ES" dirty="0" smtClean="0"/>
              <a:t>Unidad 4</a:t>
            </a:r>
          </a:p>
          <a:p>
            <a:r>
              <a:rPr lang="es-ES" dirty="0" smtClean="0"/>
              <a:t>Vocabulario A</a:t>
            </a:r>
            <a:endParaRPr lang="es-E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Cuando no tengo mi celular, uso los </a:t>
            </a:r>
            <a:r>
              <a:rPr lang="es-ES" b="1" u="sng" dirty="0" smtClean="0">
                <a:solidFill>
                  <a:srgbClr val="00B0F0"/>
                </a:solidFill>
              </a:rPr>
              <a:t>teléfonos públicos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" name="Content Placeholder 5" descr="teclad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2743200"/>
            <a:ext cx="4159642" cy="370208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495800" cy="4525963"/>
          </a:xfrm>
        </p:spPr>
        <p:txBody>
          <a:bodyPr>
            <a:normAutofit/>
          </a:bodyPr>
          <a:lstStyle/>
          <a:p>
            <a:r>
              <a:rPr lang="es-ES" sz="2800" dirty="0" smtClean="0"/>
              <a:t>Se usa </a:t>
            </a:r>
            <a:r>
              <a:rPr lang="es-ES" sz="2800" b="1" u="sng" dirty="0" smtClean="0">
                <a:solidFill>
                  <a:srgbClr val="00B0F0"/>
                </a:solidFill>
              </a:rPr>
              <a:t>el teclado </a:t>
            </a:r>
            <a:r>
              <a:rPr lang="es-ES" sz="2800" dirty="0" smtClean="0"/>
              <a:t>para imprimir los números.</a:t>
            </a:r>
          </a:p>
          <a:p>
            <a:pPr>
              <a:buNone/>
            </a:pPr>
            <a:endParaRPr lang="es-ES" sz="2800" dirty="0" smtClean="0"/>
          </a:p>
          <a:p>
            <a:r>
              <a:rPr lang="es-ES" sz="2800" b="1" u="sng" dirty="0" smtClean="0">
                <a:solidFill>
                  <a:srgbClr val="00B0F0"/>
                </a:solidFill>
              </a:rPr>
              <a:t>La estrella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r>
              <a:rPr lang="es-ES" sz="2800" b="1" u="sng" dirty="0" smtClean="0">
                <a:solidFill>
                  <a:srgbClr val="00B0F0"/>
                </a:solidFill>
              </a:rPr>
              <a:t>El numeral</a:t>
            </a:r>
            <a:endParaRPr lang="es-ES" sz="2800" b="1" u="sng" dirty="0">
              <a:solidFill>
                <a:srgbClr val="00B0F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124200" y="2514600"/>
            <a:ext cx="1752600" cy="3810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1143000" y="3962400"/>
            <a:ext cx="3810000" cy="19812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886200" y="5334000"/>
            <a:ext cx="1066800" cy="6096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914400"/>
            <a:ext cx="3962400" cy="5029200"/>
          </a:xfrm>
        </p:spPr>
        <p:txBody>
          <a:bodyPr>
            <a:noAutofit/>
          </a:bodyPr>
          <a:lstStyle/>
          <a:p>
            <a:r>
              <a:rPr lang="es-ES" sz="3600" dirty="0" smtClean="0"/>
              <a:t>…</a:t>
            </a:r>
          </a:p>
          <a:p>
            <a:r>
              <a:rPr lang="es-ES" sz="3600" dirty="0" smtClean="0"/>
              <a:t>Hola, </a:t>
            </a:r>
          </a:p>
          <a:p>
            <a:r>
              <a:rPr lang="es-ES" sz="3600" dirty="0" smtClean="0"/>
              <a:t>Esta es María. </a:t>
            </a:r>
          </a:p>
          <a:p>
            <a:endParaRPr lang="es-ES" sz="3600" dirty="0" smtClean="0"/>
          </a:p>
          <a:p>
            <a:r>
              <a:rPr lang="es-ES" sz="3600" dirty="0" smtClean="0"/>
              <a:t>¿Me permite hablar con…?</a:t>
            </a:r>
          </a:p>
          <a:p>
            <a:r>
              <a:rPr lang="es-ES" sz="3600" dirty="0" smtClean="0"/>
              <a:t>...</a:t>
            </a:r>
          </a:p>
          <a:p>
            <a:r>
              <a:rPr lang="es-ES" sz="3600" dirty="0" smtClean="0"/>
              <a:t>Vale./De acuerdo.</a:t>
            </a:r>
          </a:p>
          <a:p>
            <a:endParaRPr lang="es-ES" sz="3600" dirty="0" smtClean="0"/>
          </a:p>
          <a:p>
            <a:r>
              <a:rPr lang="es-ES" sz="3600" dirty="0" smtClean="0"/>
              <a:t>Gracias.</a:t>
            </a:r>
          </a:p>
        </p:txBody>
      </p:sp>
      <p:pic>
        <p:nvPicPr>
          <p:cNvPr id="7" name="Picture 5" descr="C:\Users\MOM\AppData\Local\Microsoft\Windows\Temporary Internet Files\Content.IE5\AY693K58\MP900409753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615" b="56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1333</TotalTime>
  <Words>418</Words>
  <Application>Microsoft Office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Baskerville Old Face</vt:lpstr>
      <vt:lpstr>Calibri</vt:lpstr>
      <vt:lpstr>Georgia</vt:lpstr>
      <vt:lpstr>Trebuchet MS</vt:lpstr>
      <vt:lpstr>Wingdings 2</vt:lpstr>
      <vt:lpstr>Urban</vt:lpstr>
      <vt:lpstr>¡Tengo una emergencia!</vt:lpstr>
      <vt:lpstr>PowerPoint Presentation</vt:lpstr>
      <vt:lpstr>La ambulancia</vt:lpstr>
      <vt:lpstr>El apellido</vt:lpstr>
      <vt:lpstr>PowerPoint Presentation</vt:lpstr>
      <vt:lpstr>PowerPoint Presentation</vt:lpstr>
      <vt:lpstr>Para hablar por teléfono</vt:lpstr>
      <vt:lpstr>Cuando no tengo mi celular, uso los teléfonos públicos.</vt:lpstr>
      <vt:lpstr>PowerPoint Presentation</vt:lpstr>
      <vt:lpstr>¿Me puede decir cuándo se abre el museo de arte?</vt:lpstr>
      <vt:lpstr>Listening Comprehension</vt:lpstr>
      <vt:lpstr>PowerPoint Presentation</vt:lpstr>
      <vt:lpstr>Más Verbos</vt:lpstr>
      <vt:lpstr>por teléfono</vt:lpstr>
      <vt:lpstr>Los adjetivos </vt:lpstr>
      <vt:lpstr>CONTESTAR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Viaje</dc:title>
  <dc:creator>rebecca.jachym</dc:creator>
  <cp:lastModifiedBy>Linkston, Mary E.</cp:lastModifiedBy>
  <cp:revision>162</cp:revision>
  <dcterms:created xsi:type="dcterms:W3CDTF">2012-04-19T12:23:29Z</dcterms:created>
  <dcterms:modified xsi:type="dcterms:W3CDTF">2016-04-04T12:15:40Z</dcterms:modified>
</cp:coreProperties>
</file>