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06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00F6"/>
    <a:srgbClr val="FAC7A0"/>
    <a:srgbClr val="FCD1AE"/>
    <a:srgbClr val="FBC69B"/>
    <a:srgbClr val="6997F3"/>
    <a:srgbClr val="82B4FF"/>
    <a:srgbClr val="80A0FF"/>
    <a:srgbClr val="9900FF"/>
    <a:srgbClr val="9900CC"/>
    <a:srgbClr val="7F1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CC58F-1299-4712-BAE7-92AD853E7447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3E704-F33F-4B7C-A2AE-39EEC2C928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9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85BF-03F3-4F15-B137-628B843135CC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F84B-A720-4714-B32F-A16393BB4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85BF-03F3-4F15-B137-628B843135CC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F84B-A720-4714-B32F-A16393BB4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85BF-03F3-4F15-B137-628B843135CC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F84B-A720-4714-B32F-A16393BB4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85BF-03F3-4F15-B137-628B843135CC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F84B-A720-4714-B32F-A16393BB4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85BF-03F3-4F15-B137-628B843135CC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F84B-A720-4714-B32F-A16393BB4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85BF-03F3-4F15-B137-628B843135CC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F84B-A720-4714-B32F-A16393BB4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85BF-03F3-4F15-B137-628B843135CC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F84B-A720-4714-B32F-A16393BB4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85BF-03F3-4F15-B137-628B843135CC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F84B-A720-4714-B32F-A16393BB4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85BF-03F3-4F15-B137-628B843135CC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F84B-A720-4714-B32F-A16393BB4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85BF-03F3-4F15-B137-628B843135CC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F84B-A720-4714-B32F-A16393BB4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85BF-03F3-4F15-B137-628B843135CC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F84B-A720-4714-B32F-A16393BB4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085BF-03F3-4F15-B137-628B843135CC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1F84B-A720-4714-B32F-A16393BB4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://www.clker.com/cliparts/I/w/5/2/t/n/broom-outline-md.png" TargetMode="Externa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jpeg"/><Relationship Id="rId9" Type="http://schemas.openxmlformats.org/officeDocument/2006/relationships/hyperlink" Target="http://www.clker.com/cliparts/A/H/s/T/u/B/dirt-md.pn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WAV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hyperlink" Target="http://www.clker.com/cliparts/3/0/3/8/1194986541442028018ear_-_body_part_nicu_buc_01.svg.med.pn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http://www.clker.com/cliparts/7/8/8/7/119498451342520531buddy02.svg.med.png" TargetMode="External"/><Relationship Id="rId7" Type="http://schemas.openxmlformats.org/officeDocument/2006/relationships/hyperlink" Target="http://www.clker.com/cliparts/q/e/R/e/p/k/brown-box-md.pn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hyperlink" Target="http://www.clker.com/cliparts/K/G/i/6/Z/T/red-plus-md.png" TargetMode="Externa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://www.clker.com/cliparts/j/F/v/Y/a/2/face-grin-md.png" TargetMode="Externa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48.png"/><Relationship Id="rId5" Type="http://schemas.openxmlformats.org/officeDocument/2006/relationships/hyperlink" Target="http://www.clker.com/cliparts/5/w/z/i/E/P/yellow-two-thumbs-1000-md.png" TargetMode="External"/><Relationship Id="rId4" Type="http://schemas.openxmlformats.org/officeDocument/2006/relationships/image" Target="../media/image47.jpeg"/><Relationship Id="rId9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http://www.clker.com/cliparts/7/8/8/7/119498451342520531buddy02.svg.med.png" TargetMode="External"/><Relationship Id="rId7" Type="http://schemas.openxmlformats.org/officeDocument/2006/relationships/hyperlink" Target="http://www.clker.com/cliparts/q/e/R/e/p/k/brown-box-md.png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http://www.clker.com/cliparts/K/G/i/6/Z/T/red-plus-md.png" TargetMode="Externa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46.png"/><Relationship Id="rId4" Type="http://schemas.openxmlformats.org/officeDocument/2006/relationships/image" Target="../media/image62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s/j/F/v/Y/a/2/face-grin-md.png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0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48.png"/><Relationship Id="rId5" Type="http://schemas.openxmlformats.org/officeDocument/2006/relationships/hyperlink" Target="http://www.clker.com/cliparts/5/w/z/i/E/P/yellow-two-thumbs-1000-md.png" TargetMode="External"/><Relationship Id="rId4" Type="http://schemas.openxmlformats.org/officeDocument/2006/relationships/image" Target="../media/image63.jpeg"/><Relationship Id="rId9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onabeth\Desktop\TPT\_GRAMMAR\Commands\Formal Commands\Commands Formal PPTJPE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Yonabeth\Desktop\TPT\_GRAMMAR\Commands\Formal Commands\Commands Formal PPT for JPEGS\Slid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2800" y="1752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Diga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33014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Siga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5334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Ponga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Yonabeth\Desktop\TPT\_GRAMMAR\Commands\Formal Commands\Commands Formal PPT for JPEGS\Slide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9050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-car, -gar, -zar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19200" y="27432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600" b="1" dirty="0" smtClean="0">
                <a:solidFill>
                  <a:srgbClr val="C00000"/>
                </a:solidFill>
                <a:latin typeface="Arial Black" pitchFamily="34" charset="0"/>
                <a:cs typeface="Times New Roman" charset="0"/>
              </a:rPr>
              <a:t> </a:t>
            </a:r>
            <a:r>
              <a:rPr lang="en-US" altLang="en-US" sz="36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cs typeface="Times New Roman" charset="0"/>
              </a:rPr>
              <a:t>c </a:t>
            </a:r>
            <a:r>
              <a:rPr lang="en-US" altLang="en-US" sz="36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cs typeface="Times New Roman" charset="0"/>
              </a:rPr>
              <a:t>    </a:t>
            </a:r>
            <a:r>
              <a:rPr lang="en-US" alt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cs typeface="Times New Roman" charset="0"/>
              </a:rPr>
              <a:t>qu</a:t>
            </a:r>
            <a:r>
              <a:rPr lang="en-US" altLang="en-US" sz="3600" dirty="0">
                <a:latin typeface="Arial Black" pitchFamily="34" charset="0"/>
                <a:cs typeface="Times New Roman" charset="0"/>
              </a:rPr>
              <a:t>	</a:t>
            </a:r>
            <a:r>
              <a:rPr lang="en-US" altLang="en-US" sz="3600" dirty="0" smtClean="0">
                <a:latin typeface="Arial Black" pitchFamily="34" charset="0"/>
                <a:cs typeface="Times New Roman" charset="0"/>
              </a:rPr>
              <a:t> </a:t>
            </a:r>
            <a:endParaRPr lang="en-US" altLang="en-US" sz="3600" b="1" dirty="0">
              <a:solidFill>
                <a:srgbClr val="FF0000"/>
              </a:solidFill>
              <a:latin typeface="Arial Black" pitchFamily="34" charset="0"/>
              <a:cs typeface="Times New Roman" charset="0"/>
            </a:endParaRPr>
          </a:p>
        </p:txBody>
      </p:sp>
      <p:pic>
        <p:nvPicPr>
          <p:cNvPr id="5" name="Picture 2" descr="C:\Users\Yonabeth\Desktop\symbolicM_redarrow_next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15262" y="2667000"/>
            <a:ext cx="875538" cy="1143000"/>
          </a:xfrm>
          <a:prstGeom prst="rect">
            <a:avLst/>
          </a:prstGeom>
          <a:noFill/>
        </p:spPr>
      </p:pic>
      <p:pic>
        <p:nvPicPr>
          <p:cNvPr id="6" name="Cartoon Voice Baritone-SoundBible.com-206831008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276600" y="27432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2400" b="1" dirty="0" smtClean="0">
                <a:solidFill>
                  <a:srgbClr val="FF0000"/>
                </a:solidFill>
                <a:latin typeface="Tahoma" charset="0"/>
                <a:cs typeface="Times New Roman" charset="0"/>
              </a:rPr>
              <a:t>      </a:t>
            </a:r>
            <a:r>
              <a:rPr lang="en-US" altLang="en-US" sz="36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cs typeface="Times New Roman" charset="0"/>
              </a:rPr>
              <a:t>g </a:t>
            </a:r>
            <a:r>
              <a:rPr lang="en-US" altLang="en-US" sz="36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cs typeface="Times New Roman" charset="0"/>
              </a:rPr>
              <a:t>    </a:t>
            </a:r>
            <a:r>
              <a:rPr lang="en-US" alt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cs typeface="Times New Roman" charset="0"/>
              </a:rPr>
              <a:t>gu</a:t>
            </a:r>
            <a:r>
              <a:rPr lang="en-US" altLang="en-US" sz="36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cs typeface="Times New Roman" charset="0"/>
              </a:rPr>
              <a:t> </a:t>
            </a:r>
            <a:r>
              <a:rPr lang="en-US" altLang="en-US" sz="3600" dirty="0">
                <a:latin typeface="Arial Black" pitchFamily="34" charset="0"/>
                <a:cs typeface="Times New Roman" charset="0"/>
              </a:rPr>
              <a:t>	</a:t>
            </a:r>
            <a:r>
              <a:rPr lang="en-US" altLang="en-US" sz="3600" dirty="0" smtClean="0">
                <a:latin typeface="Arial Black" pitchFamily="34" charset="0"/>
                <a:cs typeface="Times New Roman" charset="0"/>
              </a:rPr>
              <a:t>  </a:t>
            </a:r>
            <a:endParaRPr lang="en-US" altLang="en-US" sz="3600" b="1" dirty="0">
              <a:solidFill>
                <a:srgbClr val="FF0000"/>
              </a:solidFill>
              <a:latin typeface="Arial Black" pitchFamily="34" charset="0"/>
              <a:cs typeface="Times New Roman" charset="0"/>
            </a:endParaRPr>
          </a:p>
        </p:txBody>
      </p:sp>
      <p:pic>
        <p:nvPicPr>
          <p:cNvPr id="8" name="Picture 2" descr="C:\Users\Yonabeth\Desktop\symbolicM_redarrow_next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114800" y="2667000"/>
            <a:ext cx="875538" cy="1143000"/>
          </a:xfrm>
          <a:prstGeom prst="rect">
            <a:avLst/>
          </a:prstGeom>
          <a:noFill/>
        </p:spPr>
      </p:pic>
      <p:pic>
        <p:nvPicPr>
          <p:cNvPr id="9" name="Cartoon Voice Baritone-SoundBible.com-206831008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715000" y="27432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2400" b="1" dirty="0" smtClean="0">
                <a:solidFill>
                  <a:srgbClr val="FF0000"/>
                </a:solidFill>
                <a:latin typeface="Tahoma" charset="0"/>
                <a:cs typeface="Times New Roman" charset="0"/>
              </a:rPr>
              <a:t>      </a:t>
            </a:r>
            <a:r>
              <a:rPr lang="en-US" altLang="en-US" sz="36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cs typeface="Times New Roman" charset="0"/>
              </a:rPr>
              <a:t>z </a:t>
            </a:r>
            <a:r>
              <a:rPr lang="en-US" altLang="en-US" sz="36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cs typeface="Times New Roman" charset="0"/>
              </a:rPr>
              <a:t>    </a:t>
            </a:r>
            <a:r>
              <a:rPr lang="en-US" altLang="en-US" sz="36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cs typeface="Times New Roman" charset="0"/>
              </a:rPr>
              <a:t>c</a:t>
            </a:r>
            <a:r>
              <a:rPr lang="en-US" altLang="en-US" sz="36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cs typeface="Times New Roman" charset="0"/>
              </a:rPr>
              <a:t> </a:t>
            </a:r>
            <a:r>
              <a:rPr lang="en-US" altLang="en-US" sz="3600" dirty="0">
                <a:latin typeface="Arial Black" pitchFamily="34" charset="0"/>
                <a:cs typeface="Times New Roman" charset="0"/>
              </a:rPr>
              <a:t>	</a:t>
            </a:r>
            <a:endParaRPr lang="en-US" altLang="en-US" sz="3600" b="1" dirty="0">
              <a:solidFill>
                <a:srgbClr val="FF0000"/>
              </a:solidFill>
              <a:latin typeface="Arial Black" pitchFamily="34" charset="0"/>
              <a:cs typeface="Times New Roman" charset="0"/>
            </a:endParaRPr>
          </a:p>
        </p:txBody>
      </p:sp>
      <p:pic>
        <p:nvPicPr>
          <p:cNvPr id="11" name="Picture 2" descr="C:\Users\Yonabeth\Desktop\symbolicM_redarrow_next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15862" y="2667000"/>
            <a:ext cx="875538" cy="1143000"/>
          </a:xfrm>
          <a:prstGeom prst="rect">
            <a:avLst/>
          </a:prstGeom>
          <a:noFill/>
        </p:spPr>
      </p:pic>
      <p:pic>
        <p:nvPicPr>
          <p:cNvPr id="12" name="Cartoon Voice Baritone-SoundBible.com-206831008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" y="38100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  </a:t>
            </a:r>
            <a:r>
              <a:rPr lang="en-US" sz="3200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Infinitive	  </a:t>
            </a:r>
            <a:r>
              <a:rPr lang="en-US" sz="3200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Yo</a:t>
            </a:r>
            <a:r>
              <a:rPr lang="en-US" sz="3200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 form	   Command</a:t>
            </a:r>
            <a:endParaRPr lang="en-US" sz="3200" dirty="0">
              <a:ln w="28575"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304800" y="3657600"/>
            <a:ext cx="8534400" cy="2895600"/>
          </a:xfrm>
          <a:prstGeom prst="frame">
            <a:avLst>
              <a:gd name="adj1" fmla="val 213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457200" y="4038600"/>
            <a:ext cx="2133600" cy="1981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sa</a:t>
            </a:r>
            <a:r>
              <a:rPr kumimoji="0" lang="en-US" sz="2800" b="0" i="0" u="none" strike="noStrike" kern="1200" cap="none" spc="0" normalizeH="0" baseline="0" noProof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car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lle</a:t>
            </a:r>
            <a:r>
              <a:rPr kumimoji="0" lang="en-US" sz="2800" b="0" i="0" u="none" strike="noStrike" kern="1200" cap="none" spc="0" normalizeH="0" baseline="0" noProof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gar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comen</a:t>
            </a:r>
            <a:r>
              <a:rPr kumimoji="0" lang="en-US" sz="2800" b="0" i="0" u="none" strike="noStrike" kern="1200" cap="none" spc="0" normalizeH="0" baseline="0" noProof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zar</a:t>
            </a:r>
            <a:endParaRPr kumimoji="0" lang="en-US" sz="2800" b="0" i="0" u="none" strike="noStrike" kern="1200" cap="none" spc="0" normalizeH="0" baseline="0" noProof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3124200" y="4038600"/>
            <a:ext cx="2133600" cy="1981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saco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llego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comienzo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8" name="&quot;No&quot; Symbol 17"/>
          <p:cNvSpPr/>
          <p:nvPr/>
        </p:nvSpPr>
        <p:spPr>
          <a:xfrm>
            <a:off x="4343400" y="4724400"/>
            <a:ext cx="381000" cy="381000"/>
          </a:xfrm>
          <a:prstGeom prst="noSmoking">
            <a:avLst>
              <a:gd name="adj" fmla="val 11261"/>
            </a:avLst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&quot;No&quot; Symbol 18"/>
          <p:cNvSpPr/>
          <p:nvPr/>
        </p:nvSpPr>
        <p:spPr>
          <a:xfrm>
            <a:off x="4343400" y="5181600"/>
            <a:ext cx="381000" cy="381000"/>
          </a:xfrm>
          <a:prstGeom prst="noSmoking">
            <a:avLst>
              <a:gd name="adj" fmla="val 11261"/>
            </a:avLst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&quot;No&quot; Symbol 19"/>
          <p:cNvSpPr/>
          <p:nvPr/>
        </p:nvSpPr>
        <p:spPr>
          <a:xfrm>
            <a:off x="4800600" y="5715000"/>
            <a:ext cx="381000" cy="381000"/>
          </a:xfrm>
          <a:prstGeom prst="noSmoking">
            <a:avLst>
              <a:gd name="adj" fmla="val 11261"/>
            </a:avLst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0" y="4572000"/>
            <a:ext cx="365760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b="1" dirty="0" err="1" smtClean="0">
                <a:latin typeface="Arial Black" pitchFamily="34" charset="0"/>
              </a:rPr>
              <a:t>sa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qu</a:t>
            </a:r>
            <a:r>
              <a:rPr lang="en-US" sz="2800" b="1" dirty="0" err="1" smtClean="0">
                <a:latin typeface="Arial Black" pitchFamily="34" charset="0"/>
              </a:rPr>
              <a:t>e</a:t>
            </a:r>
            <a:endParaRPr lang="en-US" sz="2800" b="1" dirty="0" smtClean="0"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b="1" dirty="0" err="1" smtClean="0">
                <a:latin typeface="Arial Black" pitchFamily="34" charset="0"/>
              </a:rPr>
              <a:t>lle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</a:t>
            </a:r>
            <a:r>
              <a:rPr lang="en-US" sz="2800" b="1" dirty="0" err="1" smtClean="0">
                <a:latin typeface="Arial Black" pitchFamily="34" charset="0"/>
              </a:rPr>
              <a:t>e</a:t>
            </a:r>
            <a:endParaRPr lang="en-US" sz="2800" b="1" dirty="0" smtClean="0"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b="1" dirty="0" err="1" smtClean="0">
                <a:latin typeface="Arial Black" pitchFamily="34" charset="0"/>
              </a:rPr>
              <a:t>comien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c</a:t>
            </a:r>
            <a:r>
              <a:rPr lang="en-US" sz="2800" b="1" dirty="0" err="1" smtClean="0">
                <a:latin typeface="Arial Black" pitchFamily="34" charset="0"/>
              </a:rPr>
              <a:t>e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5638800" y="4563170"/>
            <a:ext cx="1143000" cy="160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(no)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(no)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(no)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0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0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1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build="p" bldLvl="5"/>
      <p:bldP spid="4" grpId="0" autoUpdateAnimBg="0"/>
      <p:bldP spid="7" grpId="0" autoUpdateAnimBg="0"/>
      <p:bldP spid="10" grpId="0" autoUpdateAnimBg="0"/>
      <p:bldP spid="14" grpId="0"/>
      <p:bldP spid="15" grpId="0" animBg="1"/>
      <p:bldP spid="16" grpId="0" bldLvl="5"/>
      <p:bldP spid="17" grpId="0" uiExpand="1" build="p"/>
      <p:bldP spid="18" grpId="0" animBg="1"/>
      <p:bldP spid="19" grpId="0" animBg="1"/>
      <p:bldP spid="20" grpId="0" animBg="1"/>
      <p:bldP spid="2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Yonabeth\Desktop\TPT\_GRAMMAR\Commands\Formal Commands\Commands Formal PPT for JPEGS\Slid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76600" y="1752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seque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3352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Pague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5334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organice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Yonabeth\Desktop\TPT\_GRAMMAR\Commands\Formal Commands\Commands Formal PPT for JPEGS\Slide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24200" y="1752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Almuerce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330142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Practique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5334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juegue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Yonabeth\Desktop\TPT\_GRAMMAR\Commands\Formal Commands\Commands Formal PPT for JPEGS\Slid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86200" y="1752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comience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33776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Saque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53340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cruce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Yonabeth\Desktop\TPT\_GRAMMAR\Commands\Formal Commands\Commands Formal PPT for JPEGS\Slid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8897510" y="4778734"/>
            <a:ext cx="254441" cy="1192696"/>
          </a:xfrm>
          <a:custGeom>
            <a:avLst/>
            <a:gdLst>
              <a:gd name="connsiteX0" fmla="*/ 119269 w 254441"/>
              <a:gd name="connsiteY0" fmla="*/ 0 h 1192696"/>
              <a:gd name="connsiteX1" fmla="*/ 127220 w 254441"/>
              <a:gd name="connsiteY1" fmla="*/ 23854 h 1192696"/>
              <a:gd name="connsiteX2" fmla="*/ 127220 w 254441"/>
              <a:gd name="connsiteY2" fmla="*/ 182880 h 1192696"/>
              <a:gd name="connsiteX3" fmla="*/ 119269 w 254441"/>
              <a:gd name="connsiteY3" fmla="*/ 206734 h 1192696"/>
              <a:gd name="connsiteX4" fmla="*/ 103367 w 254441"/>
              <a:gd name="connsiteY4" fmla="*/ 230588 h 1192696"/>
              <a:gd name="connsiteX5" fmla="*/ 79513 w 254441"/>
              <a:gd name="connsiteY5" fmla="*/ 278296 h 1192696"/>
              <a:gd name="connsiteX6" fmla="*/ 55659 w 254441"/>
              <a:gd name="connsiteY6" fmla="*/ 294198 h 1192696"/>
              <a:gd name="connsiteX7" fmla="*/ 31805 w 254441"/>
              <a:gd name="connsiteY7" fmla="*/ 365760 h 1192696"/>
              <a:gd name="connsiteX8" fmla="*/ 23853 w 254441"/>
              <a:gd name="connsiteY8" fmla="*/ 389614 h 1192696"/>
              <a:gd name="connsiteX9" fmla="*/ 15902 w 254441"/>
              <a:gd name="connsiteY9" fmla="*/ 524786 h 1192696"/>
              <a:gd name="connsiteX10" fmla="*/ 0 w 254441"/>
              <a:gd name="connsiteY10" fmla="*/ 580445 h 1192696"/>
              <a:gd name="connsiteX11" fmla="*/ 15902 w 254441"/>
              <a:gd name="connsiteY11" fmla="*/ 882595 h 1192696"/>
              <a:gd name="connsiteX12" fmla="*/ 23853 w 254441"/>
              <a:gd name="connsiteY12" fmla="*/ 906449 h 1192696"/>
              <a:gd name="connsiteX13" fmla="*/ 47707 w 254441"/>
              <a:gd name="connsiteY13" fmla="*/ 1001864 h 1192696"/>
              <a:gd name="connsiteX14" fmla="*/ 63610 w 254441"/>
              <a:gd name="connsiteY14" fmla="*/ 1049572 h 1192696"/>
              <a:gd name="connsiteX15" fmla="*/ 87464 w 254441"/>
              <a:gd name="connsiteY15" fmla="*/ 1144988 h 1192696"/>
              <a:gd name="connsiteX16" fmla="*/ 95415 w 254441"/>
              <a:gd name="connsiteY16" fmla="*/ 1168842 h 1192696"/>
              <a:gd name="connsiteX17" fmla="*/ 103367 w 254441"/>
              <a:gd name="connsiteY17" fmla="*/ 1192696 h 1192696"/>
              <a:gd name="connsiteX18" fmla="*/ 182880 w 254441"/>
              <a:gd name="connsiteY18" fmla="*/ 1168842 h 1192696"/>
              <a:gd name="connsiteX19" fmla="*/ 206733 w 254441"/>
              <a:gd name="connsiteY19" fmla="*/ 1152939 h 1192696"/>
              <a:gd name="connsiteX20" fmla="*/ 238539 w 254441"/>
              <a:gd name="connsiteY20" fmla="*/ 1081377 h 1192696"/>
              <a:gd name="connsiteX21" fmla="*/ 246490 w 254441"/>
              <a:gd name="connsiteY21" fmla="*/ 1057523 h 1192696"/>
              <a:gd name="connsiteX22" fmla="*/ 254441 w 254441"/>
              <a:gd name="connsiteY22" fmla="*/ 993913 h 1192696"/>
              <a:gd name="connsiteX23" fmla="*/ 238539 w 254441"/>
              <a:gd name="connsiteY23" fmla="*/ 906449 h 1192696"/>
              <a:gd name="connsiteX24" fmla="*/ 230587 w 254441"/>
              <a:gd name="connsiteY24" fmla="*/ 866692 h 1192696"/>
              <a:gd name="connsiteX25" fmla="*/ 214685 w 254441"/>
              <a:gd name="connsiteY25" fmla="*/ 318052 h 1192696"/>
              <a:gd name="connsiteX26" fmla="*/ 206733 w 254441"/>
              <a:gd name="connsiteY26" fmla="*/ 230588 h 1192696"/>
              <a:gd name="connsiteX27" fmla="*/ 198782 w 254441"/>
              <a:gd name="connsiteY27" fmla="*/ 166977 h 1192696"/>
              <a:gd name="connsiteX28" fmla="*/ 174928 w 254441"/>
              <a:gd name="connsiteY28" fmla="*/ 87464 h 1192696"/>
              <a:gd name="connsiteX29" fmla="*/ 151074 w 254441"/>
              <a:gd name="connsiteY29" fmla="*/ 47708 h 119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54441" h="1192696">
                <a:moveTo>
                  <a:pt x="119269" y="0"/>
                </a:moveTo>
                <a:cubicBezTo>
                  <a:pt x="121919" y="7951"/>
                  <a:pt x="125187" y="15723"/>
                  <a:pt x="127220" y="23854"/>
                </a:cubicBezTo>
                <a:cubicBezTo>
                  <a:pt x="142814" y="86228"/>
                  <a:pt x="136581" y="98633"/>
                  <a:pt x="127220" y="182880"/>
                </a:cubicBezTo>
                <a:cubicBezTo>
                  <a:pt x="126294" y="191210"/>
                  <a:pt x="123017" y="199237"/>
                  <a:pt x="119269" y="206734"/>
                </a:cubicBezTo>
                <a:cubicBezTo>
                  <a:pt x="114995" y="215281"/>
                  <a:pt x="107641" y="222041"/>
                  <a:pt x="103367" y="230588"/>
                </a:cubicBezTo>
                <a:cubicBezTo>
                  <a:pt x="90435" y="256452"/>
                  <a:pt x="102296" y="255513"/>
                  <a:pt x="79513" y="278296"/>
                </a:cubicBezTo>
                <a:cubicBezTo>
                  <a:pt x="72756" y="285053"/>
                  <a:pt x="63610" y="288897"/>
                  <a:pt x="55659" y="294198"/>
                </a:cubicBezTo>
                <a:lnTo>
                  <a:pt x="31805" y="365760"/>
                </a:lnTo>
                <a:lnTo>
                  <a:pt x="23853" y="389614"/>
                </a:lnTo>
                <a:cubicBezTo>
                  <a:pt x="21203" y="434671"/>
                  <a:pt x="20181" y="479854"/>
                  <a:pt x="15902" y="524786"/>
                </a:cubicBezTo>
                <a:cubicBezTo>
                  <a:pt x="14571" y="538763"/>
                  <a:pt x="4770" y="566134"/>
                  <a:pt x="0" y="580445"/>
                </a:cubicBezTo>
                <a:cubicBezTo>
                  <a:pt x="1905" y="635696"/>
                  <a:pt x="1603" y="796798"/>
                  <a:pt x="15902" y="882595"/>
                </a:cubicBezTo>
                <a:cubicBezTo>
                  <a:pt x="17280" y="890862"/>
                  <a:pt x="22035" y="898267"/>
                  <a:pt x="23853" y="906449"/>
                </a:cubicBezTo>
                <a:cubicBezTo>
                  <a:pt x="45265" y="1002801"/>
                  <a:pt x="15577" y="905475"/>
                  <a:pt x="47707" y="1001864"/>
                </a:cubicBezTo>
                <a:cubicBezTo>
                  <a:pt x="47709" y="1001871"/>
                  <a:pt x="63609" y="1049564"/>
                  <a:pt x="63610" y="1049572"/>
                </a:cubicBezTo>
                <a:cubicBezTo>
                  <a:pt x="74317" y="1113817"/>
                  <a:pt x="66462" y="1081983"/>
                  <a:pt x="87464" y="1144988"/>
                </a:cubicBezTo>
                <a:lnTo>
                  <a:pt x="95415" y="1168842"/>
                </a:lnTo>
                <a:lnTo>
                  <a:pt x="103367" y="1192696"/>
                </a:lnTo>
                <a:cubicBezTo>
                  <a:pt x="140606" y="1185247"/>
                  <a:pt x="148015" y="1186275"/>
                  <a:pt x="182880" y="1168842"/>
                </a:cubicBezTo>
                <a:cubicBezTo>
                  <a:pt x="191427" y="1164568"/>
                  <a:pt x="198782" y="1158240"/>
                  <a:pt x="206733" y="1152939"/>
                </a:cubicBezTo>
                <a:cubicBezTo>
                  <a:pt x="231934" y="1115138"/>
                  <a:pt x="219615" y="1138150"/>
                  <a:pt x="238539" y="1081377"/>
                </a:cubicBezTo>
                <a:lnTo>
                  <a:pt x="246490" y="1057523"/>
                </a:lnTo>
                <a:cubicBezTo>
                  <a:pt x="249140" y="1036320"/>
                  <a:pt x="254441" y="1015281"/>
                  <a:pt x="254441" y="993913"/>
                </a:cubicBezTo>
                <a:cubicBezTo>
                  <a:pt x="254441" y="920457"/>
                  <a:pt x="249721" y="951175"/>
                  <a:pt x="238539" y="906449"/>
                </a:cubicBezTo>
                <a:cubicBezTo>
                  <a:pt x="235261" y="893338"/>
                  <a:pt x="233238" y="879944"/>
                  <a:pt x="230587" y="866692"/>
                </a:cubicBezTo>
                <a:cubicBezTo>
                  <a:pt x="208209" y="598142"/>
                  <a:pt x="232095" y="909984"/>
                  <a:pt x="214685" y="318052"/>
                </a:cubicBezTo>
                <a:cubicBezTo>
                  <a:pt x="213824" y="288790"/>
                  <a:pt x="209798" y="259702"/>
                  <a:pt x="206733" y="230588"/>
                </a:cubicBezTo>
                <a:cubicBezTo>
                  <a:pt x="204496" y="209337"/>
                  <a:pt x="202295" y="188055"/>
                  <a:pt x="198782" y="166977"/>
                </a:cubicBezTo>
                <a:cubicBezTo>
                  <a:pt x="194776" y="142940"/>
                  <a:pt x="181999" y="108677"/>
                  <a:pt x="174928" y="87464"/>
                </a:cubicBezTo>
                <a:cubicBezTo>
                  <a:pt x="164606" y="56498"/>
                  <a:pt x="172904" y="69537"/>
                  <a:pt x="151074" y="4770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24400" y="2057400"/>
            <a:ext cx="2209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137160" marR="0" lvl="0" indent="0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7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Dé</a:t>
            </a:r>
            <a:endParaRPr kumimoji="0" lang="en-US" sz="4700" b="1" i="0" u="none" strike="noStrike" kern="1200" cap="none" spc="0" normalizeH="0" baseline="0" noProof="0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137160" marR="0" lvl="0" indent="0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7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Esté</a:t>
            </a:r>
            <a:endParaRPr kumimoji="0" lang="en-US" sz="4700" b="1" i="0" u="none" strike="noStrike" kern="1200" cap="none" spc="0" normalizeH="0" baseline="0" noProof="0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137160" marR="0" lvl="0" indent="0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7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Vaya</a:t>
            </a:r>
            <a:endParaRPr kumimoji="0" lang="en-US" sz="4700" b="1" i="0" u="none" strike="noStrike" kern="1200" cap="none" spc="0" normalizeH="0" baseline="0" noProof="0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137160" marR="0" lvl="0" indent="0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7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Sepa</a:t>
            </a:r>
            <a:endParaRPr kumimoji="0" lang="en-US" sz="4700" b="1" i="0" u="none" strike="noStrike" kern="1200" cap="none" spc="0" normalizeH="0" baseline="0" noProof="0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137160" marR="0" lvl="0" indent="0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Sea</a:t>
            </a:r>
          </a:p>
        </p:txBody>
      </p:sp>
      <p:pic>
        <p:nvPicPr>
          <p:cNvPr id="10" name="Sigh-SoundBible.com-167997377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11" name="Picture 5" descr="C:\Users\Yonabeth\Desktop\TPT\m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620000" y="3657600"/>
            <a:ext cx="1524000" cy="3035300"/>
          </a:xfrm>
          <a:prstGeom prst="rect">
            <a:avLst/>
          </a:prstGeom>
          <a:noFill/>
        </p:spPr>
      </p:pic>
      <p:pic>
        <p:nvPicPr>
          <p:cNvPr id="7" name="Picture 7" descr="http://www.clker.com/cliparts/I/w/5/2/t/n/broom-outline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5000"/>
          </a:blip>
          <a:srcRect/>
          <a:stretch>
            <a:fillRect/>
          </a:stretch>
        </p:blipFill>
        <p:spPr bwMode="auto">
          <a:xfrm rot="20711739">
            <a:off x="7064947" y="4881943"/>
            <a:ext cx="2049332" cy="1691731"/>
          </a:xfrm>
          <a:prstGeom prst="rect">
            <a:avLst/>
          </a:prstGeom>
          <a:noFill/>
        </p:spPr>
      </p:pic>
      <p:sp>
        <p:nvSpPr>
          <p:cNvPr id="12" name="Freeform 11"/>
          <p:cNvSpPr/>
          <p:nvPr/>
        </p:nvSpPr>
        <p:spPr>
          <a:xfrm>
            <a:off x="8889559" y="4876800"/>
            <a:ext cx="254441" cy="1192696"/>
          </a:xfrm>
          <a:custGeom>
            <a:avLst/>
            <a:gdLst>
              <a:gd name="connsiteX0" fmla="*/ 119269 w 254441"/>
              <a:gd name="connsiteY0" fmla="*/ 0 h 1192696"/>
              <a:gd name="connsiteX1" fmla="*/ 127220 w 254441"/>
              <a:gd name="connsiteY1" fmla="*/ 23854 h 1192696"/>
              <a:gd name="connsiteX2" fmla="*/ 127220 w 254441"/>
              <a:gd name="connsiteY2" fmla="*/ 182880 h 1192696"/>
              <a:gd name="connsiteX3" fmla="*/ 119269 w 254441"/>
              <a:gd name="connsiteY3" fmla="*/ 206734 h 1192696"/>
              <a:gd name="connsiteX4" fmla="*/ 103367 w 254441"/>
              <a:gd name="connsiteY4" fmla="*/ 230588 h 1192696"/>
              <a:gd name="connsiteX5" fmla="*/ 79513 w 254441"/>
              <a:gd name="connsiteY5" fmla="*/ 278296 h 1192696"/>
              <a:gd name="connsiteX6" fmla="*/ 55659 w 254441"/>
              <a:gd name="connsiteY6" fmla="*/ 294198 h 1192696"/>
              <a:gd name="connsiteX7" fmla="*/ 31805 w 254441"/>
              <a:gd name="connsiteY7" fmla="*/ 365760 h 1192696"/>
              <a:gd name="connsiteX8" fmla="*/ 23853 w 254441"/>
              <a:gd name="connsiteY8" fmla="*/ 389614 h 1192696"/>
              <a:gd name="connsiteX9" fmla="*/ 15902 w 254441"/>
              <a:gd name="connsiteY9" fmla="*/ 524786 h 1192696"/>
              <a:gd name="connsiteX10" fmla="*/ 0 w 254441"/>
              <a:gd name="connsiteY10" fmla="*/ 580445 h 1192696"/>
              <a:gd name="connsiteX11" fmla="*/ 15902 w 254441"/>
              <a:gd name="connsiteY11" fmla="*/ 882595 h 1192696"/>
              <a:gd name="connsiteX12" fmla="*/ 23853 w 254441"/>
              <a:gd name="connsiteY12" fmla="*/ 906449 h 1192696"/>
              <a:gd name="connsiteX13" fmla="*/ 47707 w 254441"/>
              <a:gd name="connsiteY13" fmla="*/ 1001864 h 1192696"/>
              <a:gd name="connsiteX14" fmla="*/ 63610 w 254441"/>
              <a:gd name="connsiteY14" fmla="*/ 1049572 h 1192696"/>
              <a:gd name="connsiteX15" fmla="*/ 87464 w 254441"/>
              <a:gd name="connsiteY15" fmla="*/ 1144988 h 1192696"/>
              <a:gd name="connsiteX16" fmla="*/ 95415 w 254441"/>
              <a:gd name="connsiteY16" fmla="*/ 1168842 h 1192696"/>
              <a:gd name="connsiteX17" fmla="*/ 103367 w 254441"/>
              <a:gd name="connsiteY17" fmla="*/ 1192696 h 1192696"/>
              <a:gd name="connsiteX18" fmla="*/ 182880 w 254441"/>
              <a:gd name="connsiteY18" fmla="*/ 1168842 h 1192696"/>
              <a:gd name="connsiteX19" fmla="*/ 206733 w 254441"/>
              <a:gd name="connsiteY19" fmla="*/ 1152939 h 1192696"/>
              <a:gd name="connsiteX20" fmla="*/ 238539 w 254441"/>
              <a:gd name="connsiteY20" fmla="*/ 1081377 h 1192696"/>
              <a:gd name="connsiteX21" fmla="*/ 246490 w 254441"/>
              <a:gd name="connsiteY21" fmla="*/ 1057523 h 1192696"/>
              <a:gd name="connsiteX22" fmla="*/ 254441 w 254441"/>
              <a:gd name="connsiteY22" fmla="*/ 993913 h 1192696"/>
              <a:gd name="connsiteX23" fmla="*/ 238539 w 254441"/>
              <a:gd name="connsiteY23" fmla="*/ 906449 h 1192696"/>
              <a:gd name="connsiteX24" fmla="*/ 230587 w 254441"/>
              <a:gd name="connsiteY24" fmla="*/ 866692 h 1192696"/>
              <a:gd name="connsiteX25" fmla="*/ 214685 w 254441"/>
              <a:gd name="connsiteY25" fmla="*/ 318052 h 1192696"/>
              <a:gd name="connsiteX26" fmla="*/ 206733 w 254441"/>
              <a:gd name="connsiteY26" fmla="*/ 230588 h 1192696"/>
              <a:gd name="connsiteX27" fmla="*/ 198782 w 254441"/>
              <a:gd name="connsiteY27" fmla="*/ 166977 h 1192696"/>
              <a:gd name="connsiteX28" fmla="*/ 174928 w 254441"/>
              <a:gd name="connsiteY28" fmla="*/ 87464 h 1192696"/>
              <a:gd name="connsiteX29" fmla="*/ 151074 w 254441"/>
              <a:gd name="connsiteY29" fmla="*/ 47708 h 119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54441" h="1192696">
                <a:moveTo>
                  <a:pt x="119269" y="0"/>
                </a:moveTo>
                <a:cubicBezTo>
                  <a:pt x="121919" y="7951"/>
                  <a:pt x="125187" y="15723"/>
                  <a:pt x="127220" y="23854"/>
                </a:cubicBezTo>
                <a:cubicBezTo>
                  <a:pt x="142814" y="86228"/>
                  <a:pt x="136581" y="98633"/>
                  <a:pt x="127220" y="182880"/>
                </a:cubicBezTo>
                <a:cubicBezTo>
                  <a:pt x="126294" y="191210"/>
                  <a:pt x="123017" y="199237"/>
                  <a:pt x="119269" y="206734"/>
                </a:cubicBezTo>
                <a:cubicBezTo>
                  <a:pt x="114995" y="215281"/>
                  <a:pt x="107641" y="222041"/>
                  <a:pt x="103367" y="230588"/>
                </a:cubicBezTo>
                <a:cubicBezTo>
                  <a:pt x="90435" y="256452"/>
                  <a:pt x="102296" y="255513"/>
                  <a:pt x="79513" y="278296"/>
                </a:cubicBezTo>
                <a:cubicBezTo>
                  <a:pt x="72756" y="285053"/>
                  <a:pt x="63610" y="288897"/>
                  <a:pt x="55659" y="294198"/>
                </a:cubicBezTo>
                <a:lnTo>
                  <a:pt x="31805" y="365760"/>
                </a:lnTo>
                <a:lnTo>
                  <a:pt x="23853" y="389614"/>
                </a:lnTo>
                <a:cubicBezTo>
                  <a:pt x="21203" y="434671"/>
                  <a:pt x="20181" y="479854"/>
                  <a:pt x="15902" y="524786"/>
                </a:cubicBezTo>
                <a:cubicBezTo>
                  <a:pt x="14571" y="538763"/>
                  <a:pt x="4770" y="566134"/>
                  <a:pt x="0" y="580445"/>
                </a:cubicBezTo>
                <a:cubicBezTo>
                  <a:pt x="1905" y="635696"/>
                  <a:pt x="1603" y="796798"/>
                  <a:pt x="15902" y="882595"/>
                </a:cubicBezTo>
                <a:cubicBezTo>
                  <a:pt x="17280" y="890862"/>
                  <a:pt x="22035" y="898267"/>
                  <a:pt x="23853" y="906449"/>
                </a:cubicBezTo>
                <a:cubicBezTo>
                  <a:pt x="45265" y="1002801"/>
                  <a:pt x="15577" y="905475"/>
                  <a:pt x="47707" y="1001864"/>
                </a:cubicBezTo>
                <a:cubicBezTo>
                  <a:pt x="47709" y="1001871"/>
                  <a:pt x="63609" y="1049564"/>
                  <a:pt x="63610" y="1049572"/>
                </a:cubicBezTo>
                <a:cubicBezTo>
                  <a:pt x="74317" y="1113817"/>
                  <a:pt x="66462" y="1081983"/>
                  <a:pt x="87464" y="1144988"/>
                </a:cubicBezTo>
                <a:lnTo>
                  <a:pt x="95415" y="1168842"/>
                </a:lnTo>
                <a:lnTo>
                  <a:pt x="103367" y="1192696"/>
                </a:lnTo>
                <a:cubicBezTo>
                  <a:pt x="140606" y="1185247"/>
                  <a:pt x="148015" y="1186275"/>
                  <a:pt x="182880" y="1168842"/>
                </a:cubicBezTo>
                <a:cubicBezTo>
                  <a:pt x="191427" y="1164568"/>
                  <a:pt x="198782" y="1158240"/>
                  <a:pt x="206733" y="1152939"/>
                </a:cubicBezTo>
                <a:cubicBezTo>
                  <a:pt x="231934" y="1115138"/>
                  <a:pt x="219615" y="1138150"/>
                  <a:pt x="238539" y="1081377"/>
                </a:cubicBezTo>
                <a:lnTo>
                  <a:pt x="246490" y="1057523"/>
                </a:lnTo>
                <a:cubicBezTo>
                  <a:pt x="249140" y="1036320"/>
                  <a:pt x="254441" y="1015281"/>
                  <a:pt x="254441" y="993913"/>
                </a:cubicBezTo>
                <a:cubicBezTo>
                  <a:pt x="254441" y="920457"/>
                  <a:pt x="249721" y="951175"/>
                  <a:pt x="238539" y="906449"/>
                </a:cubicBezTo>
                <a:cubicBezTo>
                  <a:pt x="235261" y="893338"/>
                  <a:pt x="233238" y="879944"/>
                  <a:pt x="230587" y="866692"/>
                </a:cubicBezTo>
                <a:cubicBezTo>
                  <a:pt x="208209" y="598142"/>
                  <a:pt x="232095" y="909984"/>
                  <a:pt x="214685" y="318052"/>
                </a:cubicBezTo>
                <a:cubicBezTo>
                  <a:pt x="213824" y="288790"/>
                  <a:pt x="209798" y="259702"/>
                  <a:pt x="206733" y="230588"/>
                </a:cubicBezTo>
                <a:cubicBezTo>
                  <a:pt x="204496" y="209337"/>
                  <a:pt x="202295" y="188055"/>
                  <a:pt x="198782" y="166977"/>
                </a:cubicBezTo>
                <a:cubicBezTo>
                  <a:pt x="194776" y="142940"/>
                  <a:pt x="181999" y="108677"/>
                  <a:pt x="174928" y="87464"/>
                </a:cubicBezTo>
                <a:cubicBezTo>
                  <a:pt x="164606" y="56498"/>
                  <a:pt x="172904" y="69537"/>
                  <a:pt x="151074" y="4770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 descr="http://www.clker.com/cliparts/A/H/s/T/u/B/dirt-md.png">
            <a:hlinkClick r:id="rId9" tooltip="Download as SVG fil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96200" y="6400800"/>
            <a:ext cx="790575" cy="333152"/>
          </a:xfrm>
          <a:prstGeom prst="rect">
            <a:avLst/>
          </a:prstGeom>
          <a:noFill/>
        </p:spPr>
      </p:pic>
      <p:sp>
        <p:nvSpPr>
          <p:cNvPr id="13" name="Freeform 12"/>
          <p:cNvSpPr/>
          <p:nvPr/>
        </p:nvSpPr>
        <p:spPr>
          <a:xfrm>
            <a:off x="8021940" y="5287617"/>
            <a:ext cx="136098" cy="165997"/>
          </a:xfrm>
          <a:custGeom>
            <a:avLst/>
            <a:gdLst>
              <a:gd name="connsiteX0" fmla="*/ 926 w 136098"/>
              <a:gd name="connsiteY0" fmla="*/ 0 h 165997"/>
              <a:gd name="connsiteX1" fmla="*/ 40683 w 136098"/>
              <a:gd name="connsiteY1" fmla="*/ 39757 h 165997"/>
              <a:gd name="connsiteX2" fmla="*/ 64537 w 136098"/>
              <a:gd name="connsiteY2" fmla="*/ 87465 h 165997"/>
              <a:gd name="connsiteX3" fmla="*/ 112244 w 136098"/>
              <a:gd name="connsiteY3" fmla="*/ 95416 h 165997"/>
              <a:gd name="connsiteX4" fmla="*/ 136098 w 136098"/>
              <a:gd name="connsiteY4" fmla="*/ 103367 h 165997"/>
              <a:gd name="connsiteX5" fmla="*/ 128147 w 136098"/>
              <a:gd name="connsiteY5" fmla="*/ 127221 h 165997"/>
              <a:gd name="connsiteX6" fmla="*/ 104293 w 136098"/>
              <a:gd name="connsiteY6" fmla="*/ 135173 h 165997"/>
              <a:gd name="connsiteX7" fmla="*/ 56585 w 136098"/>
              <a:gd name="connsiteY7" fmla="*/ 159026 h 165997"/>
              <a:gd name="connsiteX8" fmla="*/ 40683 w 136098"/>
              <a:gd name="connsiteY8" fmla="*/ 135173 h 165997"/>
              <a:gd name="connsiteX9" fmla="*/ 32731 w 136098"/>
              <a:gd name="connsiteY9" fmla="*/ 111319 h 165997"/>
              <a:gd name="connsiteX10" fmla="*/ 8877 w 136098"/>
              <a:gd name="connsiteY10" fmla="*/ 95416 h 165997"/>
              <a:gd name="connsiteX11" fmla="*/ 926 w 136098"/>
              <a:gd name="connsiteY11" fmla="*/ 71562 h 165997"/>
              <a:gd name="connsiteX12" fmla="*/ 16829 w 136098"/>
              <a:gd name="connsiteY12" fmla="*/ 23854 h 165997"/>
              <a:gd name="connsiteX13" fmla="*/ 926 w 136098"/>
              <a:gd name="connsiteY13" fmla="*/ 0 h 1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098" h="165997">
                <a:moveTo>
                  <a:pt x="926" y="0"/>
                </a:moveTo>
                <a:cubicBezTo>
                  <a:pt x="24779" y="15902"/>
                  <a:pt x="27431" y="13253"/>
                  <a:pt x="40683" y="39757"/>
                </a:cubicBezTo>
                <a:cubicBezTo>
                  <a:pt x="46956" y="52302"/>
                  <a:pt x="49344" y="79869"/>
                  <a:pt x="64537" y="87465"/>
                </a:cubicBezTo>
                <a:cubicBezTo>
                  <a:pt x="78957" y="94675"/>
                  <a:pt x="96506" y="91919"/>
                  <a:pt x="112244" y="95416"/>
                </a:cubicBezTo>
                <a:cubicBezTo>
                  <a:pt x="120426" y="97234"/>
                  <a:pt x="128147" y="100717"/>
                  <a:pt x="136098" y="103367"/>
                </a:cubicBezTo>
                <a:cubicBezTo>
                  <a:pt x="133448" y="111318"/>
                  <a:pt x="134073" y="121294"/>
                  <a:pt x="128147" y="127221"/>
                </a:cubicBezTo>
                <a:cubicBezTo>
                  <a:pt x="122220" y="133148"/>
                  <a:pt x="111790" y="131425"/>
                  <a:pt x="104293" y="135173"/>
                </a:cubicBezTo>
                <a:cubicBezTo>
                  <a:pt x="42645" y="165997"/>
                  <a:pt x="116536" y="139043"/>
                  <a:pt x="56585" y="159026"/>
                </a:cubicBezTo>
                <a:cubicBezTo>
                  <a:pt x="51284" y="151075"/>
                  <a:pt x="44957" y="143720"/>
                  <a:pt x="40683" y="135173"/>
                </a:cubicBezTo>
                <a:cubicBezTo>
                  <a:pt x="36935" y="127676"/>
                  <a:pt x="37967" y="117864"/>
                  <a:pt x="32731" y="111319"/>
                </a:cubicBezTo>
                <a:cubicBezTo>
                  <a:pt x="26761" y="103857"/>
                  <a:pt x="16828" y="100717"/>
                  <a:pt x="8877" y="95416"/>
                </a:cubicBezTo>
                <a:cubicBezTo>
                  <a:pt x="6227" y="87465"/>
                  <a:pt x="0" y="79892"/>
                  <a:pt x="926" y="71562"/>
                </a:cubicBezTo>
                <a:cubicBezTo>
                  <a:pt x="2777" y="54902"/>
                  <a:pt x="16829" y="40617"/>
                  <a:pt x="16829" y="23854"/>
                </a:cubicBezTo>
                <a:lnTo>
                  <a:pt x="926" y="0"/>
                </a:lnTo>
                <a:close/>
              </a:path>
            </a:pathLst>
          </a:custGeom>
          <a:solidFill>
            <a:srgbClr val="FBC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881109" y="5257800"/>
            <a:ext cx="165611" cy="111647"/>
          </a:xfrm>
          <a:custGeom>
            <a:avLst/>
            <a:gdLst>
              <a:gd name="connsiteX0" fmla="*/ 141757 w 165611"/>
              <a:gd name="connsiteY0" fmla="*/ 9949 h 111647"/>
              <a:gd name="connsiteX1" fmla="*/ 102001 w 165611"/>
              <a:gd name="connsiteY1" fmla="*/ 17901 h 111647"/>
              <a:gd name="connsiteX2" fmla="*/ 30439 w 165611"/>
              <a:gd name="connsiteY2" fmla="*/ 17901 h 111647"/>
              <a:gd name="connsiteX3" fmla="*/ 6585 w 165611"/>
              <a:gd name="connsiteY3" fmla="*/ 65609 h 111647"/>
              <a:gd name="connsiteX4" fmla="*/ 54293 w 165611"/>
              <a:gd name="connsiteY4" fmla="*/ 81511 h 111647"/>
              <a:gd name="connsiteX5" fmla="*/ 78147 w 165611"/>
              <a:gd name="connsiteY5" fmla="*/ 97414 h 111647"/>
              <a:gd name="connsiteX6" fmla="*/ 157660 w 165611"/>
              <a:gd name="connsiteY6" fmla="*/ 97414 h 111647"/>
              <a:gd name="connsiteX7" fmla="*/ 165611 w 165611"/>
              <a:gd name="connsiteY7" fmla="*/ 73560 h 111647"/>
              <a:gd name="connsiteX8" fmla="*/ 141757 w 165611"/>
              <a:gd name="connsiteY8" fmla="*/ 25852 h 111647"/>
              <a:gd name="connsiteX9" fmla="*/ 141757 w 165611"/>
              <a:gd name="connsiteY9" fmla="*/ 9949 h 11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611" h="111647">
                <a:moveTo>
                  <a:pt x="141757" y="9949"/>
                </a:moveTo>
                <a:cubicBezTo>
                  <a:pt x="128505" y="12600"/>
                  <a:pt x="115515" y="17901"/>
                  <a:pt x="102001" y="17901"/>
                </a:cubicBezTo>
                <a:cubicBezTo>
                  <a:pt x="18038" y="17901"/>
                  <a:pt x="84138" y="0"/>
                  <a:pt x="30439" y="17901"/>
                </a:cubicBezTo>
                <a:cubicBezTo>
                  <a:pt x="29906" y="18701"/>
                  <a:pt x="0" y="59025"/>
                  <a:pt x="6585" y="65609"/>
                </a:cubicBezTo>
                <a:cubicBezTo>
                  <a:pt x="18438" y="77462"/>
                  <a:pt x="54293" y="81511"/>
                  <a:pt x="54293" y="81511"/>
                </a:cubicBezTo>
                <a:cubicBezTo>
                  <a:pt x="62244" y="86812"/>
                  <a:pt x="69363" y="93650"/>
                  <a:pt x="78147" y="97414"/>
                </a:cubicBezTo>
                <a:cubicBezTo>
                  <a:pt x="111358" y="111647"/>
                  <a:pt x="120173" y="103662"/>
                  <a:pt x="157660" y="97414"/>
                </a:cubicBezTo>
                <a:cubicBezTo>
                  <a:pt x="160310" y="89463"/>
                  <a:pt x="165611" y="81941"/>
                  <a:pt x="165611" y="73560"/>
                </a:cubicBezTo>
                <a:cubicBezTo>
                  <a:pt x="165611" y="57099"/>
                  <a:pt x="149798" y="37913"/>
                  <a:pt x="141757" y="25852"/>
                </a:cubicBezTo>
                <a:lnTo>
                  <a:pt x="141757" y="9949"/>
                </a:lnTo>
                <a:close/>
              </a:path>
            </a:pathLst>
          </a:custGeom>
          <a:solidFill>
            <a:srgbClr val="FBC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885172" y="5263763"/>
            <a:ext cx="131213" cy="151075"/>
          </a:xfrm>
          <a:custGeom>
            <a:avLst/>
            <a:gdLst>
              <a:gd name="connsiteX0" fmla="*/ 129743 w 131213"/>
              <a:gd name="connsiteY0" fmla="*/ 0 h 151075"/>
              <a:gd name="connsiteX1" fmla="*/ 34327 w 131213"/>
              <a:gd name="connsiteY1" fmla="*/ 7952 h 151075"/>
              <a:gd name="connsiteX2" fmla="*/ 10473 w 131213"/>
              <a:gd name="connsiteY2" fmla="*/ 15903 h 151075"/>
              <a:gd name="connsiteX3" fmla="*/ 42278 w 131213"/>
              <a:gd name="connsiteY3" fmla="*/ 79514 h 151075"/>
              <a:gd name="connsiteX4" fmla="*/ 97938 w 131213"/>
              <a:gd name="connsiteY4" fmla="*/ 95416 h 151075"/>
              <a:gd name="connsiteX5" fmla="*/ 129743 w 131213"/>
              <a:gd name="connsiteY5" fmla="*/ 151075 h 15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213" h="151075">
                <a:moveTo>
                  <a:pt x="129743" y="0"/>
                </a:moveTo>
                <a:cubicBezTo>
                  <a:pt x="97938" y="2651"/>
                  <a:pt x="65963" y="3734"/>
                  <a:pt x="34327" y="7952"/>
                </a:cubicBezTo>
                <a:cubicBezTo>
                  <a:pt x="26019" y="9060"/>
                  <a:pt x="12775" y="7844"/>
                  <a:pt x="10473" y="15903"/>
                </a:cubicBezTo>
                <a:cubicBezTo>
                  <a:pt x="0" y="52558"/>
                  <a:pt x="16863" y="66806"/>
                  <a:pt x="42278" y="79514"/>
                </a:cubicBezTo>
                <a:cubicBezTo>
                  <a:pt x="53684" y="85217"/>
                  <a:pt x="87749" y="92869"/>
                  <a:pt x="97938" y="95416"/>
                </a:cubicBezTo>
                <a:cubicBezTo>
                  <a:pt x="131213" y="145329"/>
                  <a:pt x="129743" y="124011"/>
                  <a:pt x="129743" y="151075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900000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102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02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Yonabeth\Desktop\TPT\_GRAMMAR\Commands\Formal Commands\Commands Formal PPT for JPEGS\Slid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10200" y="1752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dé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3810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esté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5334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vaya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Yonabeth\Desktop\TPT\_GRAMMAR\Commands\Formal Commands\Commands Formal PPT for JPEGS\Slide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81600" y="1752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dé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3352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Sea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5334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Sepa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Yonabeth\Desktop\TPT\_GRAMMAR\Commands\Formal Commands\Commands Formal PPT for JPEGS\Slide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2800" y="1752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esté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34538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Vaya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5334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sea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30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onabeth\Desktop\TPT\_GRAMMAR\Commands\Formal Commands\Commands Formal PPT for JPEGS\Slide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1696016"/>
            <a:ext cx="914400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en-US" sz="3200" dirty="0" smtClean="0"/>
              <a:t>                             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rgbClr val="BC7D3E"/>
                </a:solidFill>
                <a:latin typeface="Arial Black" pitchFamily="34" charset="0"/>
              </a:rPr>
              <a:t>  </a:t>
            </a:r>
            <a:r>
              <a:rPr lang="en-US" sz="31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THREE</a:t>
            </a:r>
            <a:r>
              <a:rPr lang="en-US" sz="3100" b="1" dirty="0" smtClean="0">
                <a:ln w="28575">
                  <a:solidFill>
                    <a:schemeClr val="tx1"/>
                  </a:solidFill>
                </a:ln>
                <a:solidFill>
                  <a:srgbClr val="CD9B69"/>
                </a:solidFill>
                <a:latin typeface="Arial Black" pitchFamily="34" charset="0"/>
              </a:rPr>
              <a:t> </a:t>
            </a:r>
            <a:r>
              <a:rPr lang="en-US" sz="3100" b="1" dirty="0" smtClean="0">
                <a:ln w="28575">
                  <a:noFill/>
                </a:ln>
                <a:latin typeface="Arial Black" pitchFamily="34" charset="0"/>
              </a:rPr>
              <a:t>steps </a:t>
            </a:r>
          </a:p>
          <a:p>
            <a:pPr marL="137160" indent="0" algn="ctr">
              <a:buNone/>
            </a:pPr>
            <a:r>
              <a:rPr lang="en-US" sz="3100" b="1" dirty="0" smtClean="0">
                <a:ln w="28575">
                  <a:noFill/>
                </a:ln>
                <a:latin typeface="Arial Black" pitchFamily="34" charset="0"/>
              </a:rPr>
              <a:t>for formal commands: </a:t>
            </a:r>
          </a:p>
        </p:txBody>
      </p:sp>
      <p:sp>
        <p:nvSpPr>
          <p:cNvPr id="4" name="Frame 3"/>
          <p:cNvSpPr/>
          <p:nvPr/>
        </p:nvSpPr>
        <p:spPr>
          <a:xfrm>
            <a:off x="1828800" y="3352800"/>
            <a:ext cx="5410200" cy="2590800"/>
          </a:xfrm>
          <a:prstGeom prst="frame">
            <a:avLst>
              <a:gd name="adj1" fmla="val 324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327737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B600F6"/>
                </a:solidFill>
                <a:latin typeface="Showcard Gothic" pitchFamily="82" charset="0"/>
              </a:rPr>
              <a:t>1.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B600F6"/>
              </a:solidFill>
              <a:latin typeface="Showcard Gothic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4089737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B600F6"/>
                </a:solidFill>
                <a:latin typeface="Showcard Gothic" pitchFamily="82" charset="0"/>
              </a:rPr>
              <a:t>2.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B600F6"/>
              </a:solidFill>
              <a:latin typeface="Showcard Gothic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4927937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B600F6"/>
                </a:solidFill>
                <a:latin typeface="Showcard Gothic" pitchFamily="82" charset="0"/>
              </a:rPr>
              <a:t>3.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B600F6"/>
              </a:solidFill>
              <a:latin typeface="Showcard Gothic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3436395"/>
            <a:ext cx="5181600" cy="830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3600" dirty="0" smtClean="0">
                <a:latin typeface="Arial Black" pitchFamily="34" charset="0"/>
                <a:ea typeface="SoBolderRound" pitchFamily="2" charset="0"/>
                <a:cs typeface="Aharoni" pitchFamily="2" charset="-79"/>
              </a:rPr>
              <a:t>Start with </a:t>
            </a:r>
            <a:r>
              <a:rPr lang="en-US" sz="3600" dirty="0" smtClean="0">
                <a:latin typeface="Showcard Gothic" pitchFamily="82" charset="0"/>
                <a:ea typeface="SoBolderRound" pitchFamily="2" charset="0"/>
              </a:rPr>
              <a:t>“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howcard Gothic" pitchFamily="82" charset="0"/>
                <a:ea typeface="SoBolderRound" pitchFamily="2" charset="0"/>
              </a:rPr>
              <a:t>yo</a:t>
            </a:r>
            <a:r>
              <a:rPr lang="en-US" sz="3600" dirty="0" smtClean="0">
                <a:latin typeface="Showcard Gothic" pitchFamily="82" charset="0"/>
                <a:ea typeface="SoBolderRound" pitchFamily="2" charset="0"/>
              </a:rPr>
              <a:t>”</a:t>
            </a:r>
          </a:p>
        </p:txBody>
      </p:sp>
      <p:pic>
        <p:nvPicPr>
          <p:cNvPr id="10" name="Cartoon Voice Baritone-SoundBible.com-206831008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19400" y="433447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  <a:ea typeface="SoBolderRound" pitchFamily="2" charset="0"/>
                <a:cs typeface="Aharoni" pitchFamily="2" charset="-79"/>
              </a:rPr>
              <a:t>Drop the </a:t>
            </a:r>
            <a:r>
              <a:rPr lang="en-US" sz="3600" dirty="0" smtClean="0">
                <a:latin typeface="Showcard Gothic" pitchFamily="82" charset="0"/>
                <a:ea typeface="SoBolderRound" pitchFamily="2" charset="0"/>
              </a:rPr>
              <a:t>“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howcard Gothic" pitchFamily="82" charset="0"/>
                <a:ea typeface="SoBolderRound" pitchFamily="2" charset="0"/>
              </a:rPr>
              <a:t>o</a:t>
            </a:r>
            <a:r>
              <a:rPr lang="en-US" sz="3600" dirty="0" smtClean="0">
                <a:latin typeface="Showcard Gothic" pitchFamily="82" charset="0"/>
                <a:ea typeface="SoBolderRound" pitchFamily="2" charset="0"/>
              </a:rPr>
              <a:t>”</a:t>
            </a:r>
          </a:p>
          <a:p>
            <a:endParaRPr lang="en-US" dirty="0"/>
          </a:p>
        </p:txBody>
      </p:sp>
      <p:pic>
        <p:nvPicPr>
          <p:cNvPr id="12" name="Cartoon Voice Baritone-SoundBible.com-206831008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19400" y="517267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howcard Gothic" pitchFamily="82" charset="0"/>
                <a:ea typeface="SoBolderRound" pitchFamily="2" charset="0"/>
              </a:rPr>
              <a:t>Opposite </a:t>
            </a:r>
            <a:r>
              <a:rPr lang="en-US" sz="3600" dirty="0" smtClean="0">
                <a:latin typeface="Arial Black" pitchFamily="34" charset="0"/>
                <a:ea typeface="SoBolderRound" pitchFamily="2" charset="0"/>
                <a:cs typeface="Aharoni" pitchFamily="2" charset="-79"/>
              </a:rPr>
              <a:t> ending</a:t>
            </a:r>
          </a:p>
          <a:p>
            <a:endParaRPr lang="en-US" dirty="0"/>
          </a:p>
        </p:txBody>
      </p:sp>
      <p:pic>
        <p:nvPicPr>
          <p:cNvPr id="14" name="Cartoon Voice Baritone-SoundBible.com-206831008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15" name="Sigh-SoundBible.com-1679973774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0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0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0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10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showWhenStopped="0"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/>
      <p:bldP spid="4" grpId="0" animBg="1"/>
      <p:bldP spid="5" grpId="0"/>
      <p:bldP spid="6" grpId="0"/>
      <p:bldP spid="8" grpId="0"/>
      <p:bldP spid="9" grpId="0"/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Yonabeth\Desktop\TPT\_GRAMMAR\Commands\Formal Commands\Commands Formal PPT for JPEGS\Slide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19050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 algn="ctr">
              <a:buNone/>
            </a:pPr>
            <a:r>
              <a:rPr lang="en-US" sz="44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Showcard Gothic" pitchFamily="82" charset="0"/>
              </a:rPr>
              <a:t>Pronouns: </a:t>
            </a:r>
          </a:p>
        </p:txBody>
      </p:sp>
      <p:pic>
        <p:nvPicPr>
          <p:cNvPr id="4" name="Whistling-SoundBible.com-124638569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6629400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305818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to the end of positive commands.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6" name="Picture 3" descr="C:\Users\Yonabeth\Desktop\catch-and-float-md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609662">
            <a:off x="1505823" y="7064196"/>
            <a:ext cx="1133382" cy="12747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7612559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Hook</a:t>
            </a:r>
            <a:endParaRPr lang="en-US" sz="4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09800" y="-381000"/>
            <a:ext cx="0" cy="73152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05000" y="4221540"/>
            <a:ext cx="609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Hable</a:t>
            </a:r>
            <a:r>
              <a:rPr lang="en-US" sz="30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 </a:t>
            </a:r>
            <a:r>
              <a:rPr lang="en-US" sz="3000" dirty="0" smtClean="0">
                <a:ln w="19050">
                  <a:noFill/>
                </a:ln>
                <a:latin typeface="Arial Black" pitchFamily="34" charset="0"/>
              </a:rPr>
              <a:t>+</a:t>
            </a:r>
            <a:r>
              <a:rPr lang="en-US" sz="30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 </a:t>
            </a:r>
            <a:r>
              <a:rPr lang="en-US" sz="3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me</a:t>
            </a:r>
            <a:r>
              <a:rPr lang="en-US" sz="30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  </a:t>
            </a:r>
            <a:r>
              <a:rPr lang="en-US" sz="3000" dirty="0" smtClean="0">
                <a:ln w="19050">
                  <a:noFill/>
                </a:ln>
                <a:latin typeface="Arial Black" pitchFamily="34" charset="0"/>
              </a:rPr>
              <a:t>=</a:t>
            </a:r>
            <a:r>
              <a:rPr lang="en-US" sz="30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 </a:t>
            </a:r>
            <a:r>
              <a:rPr lang="en-US" sz="30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Hábleme</a:t>
            </a:r>
            <a:endParaRPr lang="en-US" sz="3000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sz="3000" dirty="0" err="1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Compre</a:t>
            </a:r>
            <a:r>
              <a:rPr lang="en-US" sz="30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 </a:t>
            </a:r>
            <a:r>
              <a:rPr lang="en-US" sz="3000" dirty="0" smtClean="0">
                <a:ln w="19050">
                  <a:noFill/>
                </a:ln>
                <a:latin typeface="Arial Black" pitchFamily="34" charset="0"/>
              </a:rPr>
              <a:t>+</a:t>
            </a:r>
            <a:r>
              <a:rPr lang="en-US" sz="30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 </a:t>
            </a:r>
            <a:r>
              <a:rPr lang="en-US" sz="3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la</a:t>
            </a:r>
            <a:r>
              <a:rPr lang="en-US" sz="30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 </a:t>
            </a:r>
            <a:r>
              <a:rPr lang="en-US" sz="3000" dirty="0" smtClean="0">
                <a:ln w="19050">
                  <a:noFill/>
                </a:ln>
                <a:latin typeface="Arial Black" pitchFamily="34" charset="0"/>
              </a:rPr>
              <a:t>= </a:t>
            </a:r>
            <a:r>
              <a:rPr lang="en-US" sz="30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</a:t>
            </a:r>
            <a:r>
              <a:rPr lang="en-US" sz="30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Cómprela</a:t>
            </a:r>
            <a:endParaRPr lang="en-US" sz="3000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sz="3000" dirty="0" err="1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Abra</a:t>
            </a:r>
            <a:r>
              <a:rPr lang="en-US" sz="30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 </a:t>
            </a:r>
            <a:r>
              <a:rPr lang="en-US" sz="3000" dirty="0" smtClean="0">
                <a:ln w="19050">
                  <a:noFill/>
                </a:ln>
                <a:latin typeface="Arial Black" pitchFamily="34" charset="0"/>
              </a:rPr>
              <a:t>+</a:t>
            </a:r>
            <a:r>
              <a:rPr lang="en-US" sz="30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 </a:t>
            </a:r>
            <a:r>
              <a:rPr lang="en-US" sz="3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lo</a:t>
            </a:r>
            <a:r>
              <a:rPr lang="en-US" sz="30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      </a:t>
            </a:r>
            <a:r>
              <a:rPr lang="en-US" sz="3000" dirty="0" smtClean="0">
                <a:ln w="19050">
                  <a:noFill/>
                </a:ln>
                <a:latin typeface="Arial Black" pitchFamily="34" charset="0"/>
              </a:rPr>
              <a:t>=</a:t>
            </a:r>
            <a:r>
              <a:rPr lang="en-US" sz="30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 </a:t>
            </a:r>
            <a:r>
              <a:rPr lang="en-US" sz="30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Ábralo</a:t>
            </a:r>
            <a:endParaRPr lang="en-US" sz="30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828800" y="4191000"/>
            <a:ext cx="5791200" cy="1524000"/>
          </a:xfrm>
          <a:prstGeom prst="frame">
            <a:avLst>
              <a:gd name="adj1" fmla="val 279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3032 L 0.00174 -0.667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4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 L 0.00417 -0.6881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4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222 L 3.33333E-6 -0.55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  <p:bldP spid="7" grpId="0"/>
      <p:bldP spid="11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Yonabeth\Desktop\TPT\_GRAMMAR\Commands\Formal Commands\Commands Formal PPT for JPEGS\Slide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19050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 algn="ctr">
              <a:buNone/>
            </a:pPr>
            <a:r>
              <a:rPr lang="en-US" sz="44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Showcard Gothic" pitchFamily="82" charset="0"/>
              </a:rPr>
              <a:t>Accents:</a:t>
            </a:r>
            <a:r>
              <a:rPr lang="en-US" sz="4400" b="1" dirty="0" smtClean="0">
                <a:ln w="28575">
                  <a:solidFill>
                    <a:schemeClr val="tx1"/>
                  </a:solidFill>
                </a:ln>
                <a:solidFill>
                  <a:srgbClr val="CD9B69"/>
                </a:solidFill>
                <a:latin typeface="Showcard Gothic" pitchFamily="8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855893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Place over the </a:t>
            </a:r>
            <a:r>
              <a:rPr lang="en-US" sz="32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Showcard Gothic" pitchFamily="82" charset="0"/>
              </a:rPr>
              <a:t>stressed</a:t>
            </a:r>
            <a:r>
              <a:rPr lang="en-US" sz="2800" dirty="0" smtClean="0">
                <a:latin typeface="Arial Black" pitchFamily="34" charset="0"/>
              </a:rPr>
              <a:t> vowel when there are at least </a:t>
            </a:r>
            <a:r>
              <a:rPr lang="en-US" sz="2600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THREE</a:t>
            </a:r>
            <a:r>
              <a:rPr lang="en-US" sz="2800" dirty="0" smtClean="0">
                <a:latin typeface="Arial Black" pitchFamily="34" charset="0"/>
              </a:rPr>
              <a:t> syllables!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5" name="Cartoon Voice Baritone-SoundBible.com-206831008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7400" y="4191000"/>
            <a:ext cx="6172200" cy="1676400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0" y="422154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Hable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 </a:t>
            </a:r>
            <a:r>
              <a:rPr lang="en-US" sz="3200" dirty="0" smtClean="0">
                <a:ln w="19050">
                  <a:noFill/>
                </a:ln>
                <a:latin typeface="Arial Black" pitchFamily="34" charset="0"/>
              </a:rPr>
              <a:t>+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 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me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  </a:t>
            </a:r>
            <a:r>
              <a:rPr lang="en-US" sz="3200" dirty="0" smtClean="0">
                <a:ln w="19050">
                  <a:noFill/>
                </a:ln>
                <a:latin typeface="Arial Black" pitchFamily="34" charset="0"/>
              </a:rPr>
              <a:t>=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 </a:t>
            </a:r>
            <a:r>
              <a:rPr lang="en-US" sz="32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Hábleme</a:t>
            </a:r>
            <a:endParaRPr lang="en-US" sz="3200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sz="3200" dirty="0" err="1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Compre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 </a:t>
            </a:r>
            <a:r>
              <a:rPr lang="en-US" sz="3200" dirty="0" smtClean="0">
                <a:ln w="19050">
                  <a:noFill/>
                </a:ln>
                <a:latin typeface="Arial Black" pitchFamily="34" charset="0"/>
              </a:rPr>
              <a:t>+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 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la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 </a:t>
            </a:r>
            <a:r>
              <a:rPr lang="en-US" sz="3200" dirty="0" smtClean="0">
                <a:ln w="19050">
                  <a:noFill/>
                </a:ln>
                <a:latin typeface="Arial Black" pitchFamily="34" charset="0"/>
              </a:rPr>
              <a:t>= 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</a:t>
            </a:r>
            <a:r>
              <a:rPr lang="en-US" sz="32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Cómprela</a:t>
            </a:r>
            <a:endParaRPr lang="en-US" sz="3200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sz="3200" dirty="0" err="1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Abra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 </a:t>
            </a:r>
            <a:r>
              <a:rPr lang="en-US" sz="3200" dirty="0" smtClean="0">
                <a:ln w="19050">
                  <a:noFill/>
                </a:ln>
                <a:latin typeface="Arial Black" pitchFamily="34" charset="0"/>
              </a:rPr>
              <a:t>+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 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lo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      </a:t>
            </a:r>
            <a:r>
              <a:rPr lang="en-US" sz="3200" dirty="0" smtClean="0">
                <a:ln w="19050">
                  <a:noFill/>
                </a:ln>
                <a:latin typeface="Arial Black" pitchFamily="34" charset="0"/>
              </a:rPr>
              <a:t>=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 </a:t>
            </a:r>
            <a:r>
              <a:rPr lang="en-US" sz="32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Ábralo</a:t>
            </a:r>
            <a:endParaRPr lang="en-US" sz="32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0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/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Yonabeth\Desktop\TPT\_GRAMMAR\Commands\Formal Commands\Commands Formal PPT for JPEGS\Slide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19812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How do you know what vowel is </a:t>
            </a:r>
            <a:r>
              <a:rPr lang="en-US" sz="44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Showcard Gothic" pitchFamily="82" charset="0"/>
              </a:rPr>
              <a:t>stressed???</a:t>
            </a:r>
            <a:endParaRPr lang="en-US" sz="4400" dirty="0">
              <a:latin typeface="Arial Black" pitchFamily="34" charset="0"/>
            </a:endParaRPr>
          </a:p>
        </p:txBody>
      </p:sp>
      <p:pic>
        <p:nvPicPr>
          <p:cNvPr id="4" name="Picture 3" descr="C:\Users\Yonabeth\Desktop\TPT Clipart 3\open-mouth-md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124200"/>
            <a:ext cx="1432116" cy="13911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90800" y="3429000"/>
            <a:ext cx="617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Say the verb by itself out loud:</a:t>
            </a:r>
          </a:p>
          <a:p>
            <a:endParaRPr lang="en-US" sz="1600" dirty="0" smtClean="0">
              <a:latin typeface="Arial Black" pitchFamily="34" charset="0"/>
            </a:endParaRPr>
          </a:p>
          <a:p>
            <a:pPr algn="ctr"/>
            <a:r>
              <a:rPr lang="en-US" sz="4000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Hable</a:t>
            </a:r>
            <a:endParaRPr lang="en-US" sz="4000" dirty="0">
              <a:ln w="28575"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6" name="Picture 2" descr="http://www.clker.com/cliparts/3/0/3/8/1194986541442028018ear_-_body_part_nicu_buc_01.svg.med.png">
            <a:hlinkClick r:id="rId4" tooltip="Download as SVG 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800600"/>
            <a:ext cx="1143000" cy="1447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90800" y="5029200"/>
            <a:ext cx="6172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Listen to where the stress is:</a:t>
            </a:r>
          </a:p>
          <a:p>
            <a:endParaRPr lang="en-US" sz="1600" dirty="0" smtClean="0">
              <a:latin typeface="Arial Black" pitchFamily="34" charset="0"/>
            </a:endParaRPr>
          </a:p>
          <a:p>
            <a:pPr algn="ctr"/>
            <a:r>
              <a:rPr lang="en-US" sz="6600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Ha</a:t>
            </a:r>
            <a:r>
              <a:rPr lang="en-US" sz="4000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ble</a:t>
            </a:r>
            <a:endParaRPr lang="en-US" sz="4000" dirty="0">
              <a:ln w="28575"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Yonabeth\Desktop\TPT\_GRAMMAR\Commands\Formal Commands\Commands Formal PPT for JPEGS\Slide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29200" y="2895600"/>
            <a:ext cx="2438400" cy="372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7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Beba</a:t>
            </a:r>
            <a:endParaRPr lang="en-US" sz="2700" b="1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7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Empiece</a:t>
            </a:r>
            <a:endParaRPr lang="en-US" sz="2700" b="1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7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Viva</a:t>
            </a:r>
          </a:p>
          <a:p>
            <a:pPr>
              <a:lnSpc>
                <a:spcPct val="110000"/>
              </a:lnSpc>
            </a:pPr>
            <a:r>
              <a:rPr lang="en-US" sz="27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Camine</a:t>
            </a:r>
            <a:endParaRPr lang="en-US" sz="2700" b="1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7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Venda</a:t>
            </a:r>
          </a:p>
          <a:p>
            <a:pPr>
              <a:lnSpc>
                <a:spcPct val="110000"/>
              </a:lnSpc>
            </a:pPr>
            <a:r>
              <a:rPr lang="en-US" sz="27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Sirva</a:t>
            </a:r>
            <a:endParaRPr lang="en-US" sz="2700" b="1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7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Juegue</a:t>
            </a:r>
            <a:endParaRPr lang="en-US" sz="2700" b="1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7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Corra</a:t>
            </a:r>
            <a:endParaRPr lang="en-US" sz="27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Donut 3"/>
          <p:cNvSpPr/>
          <p:nvPr/>
        </p:nvSpPr>
        <p:spPr>
          <a:xfrm>
            <a:off x="5181600" y="2895600"/>
            <a:ext cx="533400" cy="533400"/>
          </a:xfrm>
          <a:prstGeom prst="donut">
            <a:avLst>
              <a:gd name="adj" fmla="val 908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5867400" y="3352800"/>
            <a:ext cx="533400" cy="533400"/>
          </a:xfrm>
          <a:prstGeom prst="donut">
            <a:avLst>
              <a:gd name="adj" fmla="val 908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5181600" y="3810000"/>
            <a:ext cx="533400" cy="533400"/>
          </a:xfrm>
          <a:prstGeom prst="donut">
            <a:avLst>
              <a:gd name="adj" fmla="val 908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5715000" y="4267200"/>
            <a:ext cx="533400" cy="533400"/>
          </a:xfrm>
          <a:prstGeom prst="donut">
            <a:avLst>
              <a:gd name="adj" fmla="val 908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5181600" y="4724400"/>
            <a:ext cx="533400" cy="533400"/>
          </a:xfrm>
          <a:prstGeom prst="donut">
            <a:avLst>
              <a:gd name="adj" fmla="val 908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5181600" y="5181600"/>
            <a:ext cx="533400" cy="533400"/>
          </a:xfrm>
          <a:prstGeom prst="donut">
            <a:avLst>
              <a:gd name="adj" fmla="val 908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5410200" y="5638800"/>
            <a:ext cx="533400" cy="533400"/>
          </a:xfrm>
          <a:prstGeom prst="donut">
            <a:avLst>
              <a:gd name="adj" fmla="val 908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5257800" y="6019800"/>
            <a:ext cx="533400" cy="533400"/>
          </a:xfrm>
          <a:prstGeom prst="donut">
            <a:avLst>
              <a:gd name="adj" fmla="val 908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Yonabeth\Desktop\TPT\_GRAMMAR\Commands\Formal Commands\Commands Formal PPT for JPEGS\Slide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67400" y="2895600"/>
            <a:ext cx="2438400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7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M</a:t>
            </a:r>
            <a:r>
              <a:rPr lang="en-US" sz="27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í</a:t>
            </a:r>
            <a:r>
              <a:rPr lang="en-US" sz="27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relos</a:t>
            </a:r>
            <a:endParaRPr lang="en-US" sz="2700" b="1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7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C</a:t>
            </a:r>
            <a:r>
              <a:rPr lang="en-US" sz="27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ó</a:t>
            </a:r>
            <a:r>
              <a:rPr lang="en-US" sz="27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malo</a:t>
            </a:r>
            <a:endParaRPr lang="en-US" sz="2700" b="1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7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Rep</a:t>
            </a:r>
            <a:r>
              <a:rPr lang="en-US" sz="27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í</a:t>
            </a:r>
            <a:r>
              <a:rPr lang="en-US" sz="27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talas</a:t>
            </a:r>
            <a:endParaRPr lang="en-US" sz="2700" b="1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7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Est</a:t>
            </a:r>
            <a:r>
              <a:rPr lang="en-US" sz="27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ú</a:t>
            </a:r>
            <a:r>
              <a:rPr lang="en-US" sz="27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diela</a:t>
            </a:r>
            <a:endParaRPr lang="en-US" sz="2700" b="1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7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M</a:t>
            </a:r>
            <a:r>
              <a:rPr lang="en-US" sz="27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í</a:t>
            </a:r>
            <a:r>
              <a:rPr lang="en-US" sz="27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renos</a:t>
            </a:r>
            <a:endParaRPr lang="en-US" sz="2700" b="1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7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Escr</a:t>
            </a:r>
            <a:r>
              <a:rPr lang="en-US" sz="27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í</a:t>
            </a:r>
            <a:r>
              <a:rPr lang="en-US" sz="27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bame</a:t>
            </a:r>
            <a:endParaRPr lang="en-US" sz="2700" b="1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7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B</a:t>
            </a:r>
            <a:r>
              <a:rPr lang="en-US" sz="27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á</a:t>
            </a:r>
            <a:r>
              <a:rPr lang="en-US" sz="27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ñese</a:t>
            </a:r>
            <a:endParaRPr lang="en-US" sz="2700" b="1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7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Qu</a:t>
            </a:r>
            <a:r>
              <a:rPr lang="en-US" sz="27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í</a:t>
            </a:r>
            <a:r>
              <a:rPr lang="en-US" sz="27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tese</a:t>
            </a:r>
            <a:endParaRPr lang="en-US" sz="2700" b="1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Yonabeth\Desktop\TPT\_GRAMMAR\Commands\Formal Commands\Commands Formal PPT for JPEGS\Slide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231082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Acu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é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stese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41396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Ens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é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ñenos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89222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ju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é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guelo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Yonabeth\Desktop\TPT\_GRAMMAR\Commands\Formal Commands\Commands Formal PPT for JPEGS\Slide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231082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Est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ú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dielos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39110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í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rvalas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89222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B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á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ñese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Yonabeth\Desktop\TPT\_GRAMMAR\Commands\Formal Commands\Commands Formal PPT for JPEGS\Slide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31082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Af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é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itese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39110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H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á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blele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89222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á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quelas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Yonabeth\Desktop\TPT\_GRAMMAR\Commands\Formal Commands\Commands Formal PPT for JPEGS\Slide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629400" y="1804987"/>
            <a:ext cx="2438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¡</a:t>
            </a:r>
            <a:r>
              <a:rPr lang="en-US" sz="28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Escriba</a:t>
            </a:r>
            <a:r>
              <a:rPr lang="en-US" sz="28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!</a:t>
            </a:r>
          </a:p>
          <a:p>
            <a:pPr algn="ctr">
              <a:lnSpc>
                <a:spcPct val="110000"/>
              </a:lnSpc>
            </a:pPr>
            <a:r>
              <a:rPr lang="en-US" sz="28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Escríbalo</a:t>
            </a:r>
            <a:endParaRPr lang="en-US" sz="2800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28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Escríbala</a:t>
            </a:r>
            <a:endParaRPr lang="en-US" sz="2800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28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Escríbalas</a:t>
            </a:r>
            <a:endParaRPr lang="en-US" sz="2800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28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Escríbalos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4395787"/>
            <a:ext cx="2438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¡</a:t>
            </a:r>
            <a:r>
              <a:rPr lang="en-US" sz="28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Enseñe</a:t>
            </a:r>
            <a:r>
              <a:rPr lang="en-US" sz="28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!</a:t>
            </a:r>
          </a:p>
          <a:p>
            <a:pPr algn="ctr">
              <a:lnSpc>
                <a:spcPct val="110000"/>
              </a:lnSpc>
            </a:pPr>
            <a:r>
              <a:rPr lang="en-US" sz="28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Enséñeme</a:t>
            </a:r>
            <a:endParaRPr lang="en-US" sz="2800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28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Enséñenos</a:t>
            </a:r>
            <a:endParaRPr lang="en-US" sz="2800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28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Enséñele</a:t>
            </a:r>
            <a:endParaRPr lang="en-US" sz="2800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28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Enséñeles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Yonabeth\Desktop\TPT\_GRAMMAR\Commands\Formal Commands\Commands Formal PPT for JPEGS\Slide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1981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What if there are </a:t>
            </a:r>
          </a:p>
          <a:p>
            <a:pPr algn="ctr"/>
            <a:r>
              <a:rPr lang="en-US" sz="44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Showcard Gothic" pitchFamily="82" charset="0"/>
              </a:rPr>
              <a:t>TWO pronouns???</a:t>
            </a:r>
            <a:endParaRPr lang="en-US" sz="44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Showcard Gothic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7912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Person</a:t>
            </a:r>
            <a:endParaRPr lang="en-US" sz="4000" dirty="0">
              <a:ln w="28575"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5" name="Picture 4" descr="http://www.clker.com/cliparts/7/8/8/7/119498451342520531buddy02.svg.me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3533" y="3276600"/>
            <a:ext cx="1831667" cy="2466976"/>
          </a:xfrm>
          <a:prstGeom prst="rect">
            <a:avLst/>
          </a:prstGeom>
          <a:noFill/>
        </p:spPr>
      </p:pic>
      <p:pic>
        <p:nvPicPr>
          <p:cNvPr id="6" name="Picture 6" descr="http://www.clker.com/cliparts/K/G/i/6/Z/T/red-plus-md.png">
            <a:hlinkClick r:id="rId5" tooltip="Download as SVG 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5750" y="3886200"/>
            <a:ext cx="1085850" cy="1082206"/>
          </a:xfrm>
          <a:prstGeom prst="rect">
            <a:avLst/>
          </a:prstGeom>
          <a:noFill/>
        </p:spPr>
      </p:pic>
      <p:pic>
        <p:nvPicPr>
          <p:cNvPr id="7" name="Picture 2" descr="http://www.clker.com/cliparts/q/e/R/e/p/k/brown-box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3200400"/>
            <a:ext cx="2838450" cy="26003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86400" y="57912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Thing</a:t>
            </a:r>
            <a:endParaRPr lang="en-US" sz="4000" dirty="0">
              <a:ln w="28575"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onabeth\Desktop\TPT\_GRAMMAR\Commands\Formal Commands\Commands Formal PPT for JPEGS\Sli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6576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  </a:t>
            </a:r>
            <a:r>
              <a:rPr lang="en-US" sz="3200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Infinitive	  </a:t>
            </a:r>
            <a:r>
              <a:rPr lang="en-US" sz="3200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Yo</a:t>
            </a:r>
            <a:r>
              <a:rPr lang="en-US" sz="3200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 form	   Command</a:t>
            </a:r>
            <a:endParaRPr lang="en-US" sz="3200" dirty="0">
              <a:ln w="28575"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6248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Showcard Gothic" pitchFamily="82" charset="0"/>
              </a:rPr>
              <a:t>Opposite ending:  </a:t>
            </a:r>
            <a:r>
              <a:rPr lang="en-US" sz="160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  </a:t>
            </a:r>
            <a:r>
              <a:rPr lang="en-US" sz="1600" dirty="0" smtClean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AR verb = ER/IR verb ending</a:t>
            </a:r>
          </a:p>
          <a:p>
            <a:r>
              <a:rPr lang="en-US" sz="1600" dirty="0" smtClean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		    ER/IR verb = AR verb ending</a:t>
            </a:r>
          </a:p>
        </p:txBody>
      </p:sp>
      <p:sp>
        <p:nvSpPr>
          <p:cNvPr id="5" name="Frame 4"/>
          <p:cNvSpPr/>
          <p:nvPr/>
        </p:nvSpPr>
        <p:spPr>
          <a:xfrm>
            <a:off x="304800" y="3581400"/>
            <a:ext cx="8534400" cy="2514600"/>
          </a:xfrm>
          <a:prstGeom prst="frame">
            <a:avLst>
              <a:gd name="adj1" fmla="val 213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57200" y="3886200"/>
            <a:ext cx="2133600" cy="1981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habl</a:t>
            </a:r>
            <a:r>
              <a:rPr kumimoji="0" lang="en-US" sz="2800" b="0" i="0" u="none" strike="noStrike" kern="1200" cap="none" spc="0" normalizeH="0" baseline="0" noProof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com</a:t>
            </a:r>
            <a:r>
              <a:rPr kumimoji="0" lang="en-US" sz="2800" b="0" i="0" u="none" strike="noStrike" kern="1200" cap="none" spc="0" normalizeH="0" baseline="0" noProof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abr</a:t>
            </a:r>
            <a:r>
              <a:rPr kumimoji="0" lang="en-US" sz="2800" b="0" i="0" u="none" strike="noStrike" kern="1200" cap="none" spc="0" normalizeH="0" baseline="0" noProof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ir</a:t>
            </a:r>
            <a:endParaRPr kumimoji="0" lang="en-US" sz="2800" b="0" i="0" u="none" strike="noStrike" kern="1200" cap="none" spc="0" normalizeH="0" baseline="0" noProof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124200" y="3886200"/>
            <a:ext cx="2133600" cy="1981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hablo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como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abro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4419600" y="4495800"/>
            <a:ext cx="381000" cy="381000"/>
          </a:xfrm>
          <a:prstGeom prst="noSmoking">
            <a:avLst>
              <a:gd name="adj" fmla="val 11261"/>
            </a:avLst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&quot;No&quot; Symbol 8"/>
          <p:cNvSpPr/>
          <p:nvPr/>
        </p:nvSpPr>
        <p:spPr>
          <a:xfrm>
            <a:off x="4419600" y="5029200"/>
            <a:ext cx="381000" cy="381000"/>
          </a:xfrm>
          <a:prstGeom prst="noSmoking">
            <a:avLst>
              <a:gd name="adj" fmla="val 11261"/>
            </a:avLst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&quot;No&quot; Symbol 9"/>
          <p:cNvSpPr/>
          <p:nvPr/>
        </p:nvSpPr>
        <p:spPr>
          <a:xfrm>
            <a:off x="4343400" y="5562600"/>
            <a:ext cx="381000" cy="381000"/>
          </a:xfrm>
          <a:prstGeom prst="noSmoking">
            <a:avLst>
              <a:gd name="adj" fmla="val 11261"/>
            </a:avLst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4343400"/>
            <a:ext cx="365760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b="1" dirty="0" err="1" smtClean="0">
                <a:latin typeface="Arial Black" pitchFamily="34" charset="0"/>
              </a:rPr>
              <a:t>habl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</a:t>
            </a:r>
            <a:endParaRPr lang="en-US" sz="2800" b="1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b="1" dirty="0" smtClean="0">
                <a:latin typeface="Arial Black" pitchFamily="34" charset="0"/>
              </a:rPr>
              <a:t>com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</a:t>
            </a:r>
          </a:p>
          <a:p>
            <a:pPr algn="ctr">
              <a:lnSpc>
                <a:spcPct val="120000"/>
              </a:lnSpc>
            </a:pPr>
            <a:r>
              <a:rPr lang="en-US" sz="2800" b="1" dirty="0" err="1" smtClean="0">
                <a:latin typeface="Arial Black" pitchFamily="34" charset="0"/>
              </a:rPr>
              <a:t>abr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4343400"/>
            <a:ext cx="1143000" cy="160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(no)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(no)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(no)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bldLvl="5"/>
      <p:bldP spid="7" grpId="0" uiExpand="1" build="p"/>
      <p:bldP spid="8" grpId="0" animBg="1"/>
      <p:bldP spid="9" grpId="0" animBg="1"/>
      <p:bldP spid="10" grpId="0" animBg="1"/>
      <p:bldP spid="11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Yonabeth\Desktop\TPT\_GRAMMAR\Commands\Formal Commands\Commands Formal PPT for JPEGS\Slide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600200" y="2057400"/>
            <a:ext cx="22860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  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me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te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le (se)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nos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os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les (se)</a:t>
            </a:r>
            <a:endParaRPr kumimoji="0" lang="en-US" sz="2800" b="1" i="0" u="none" strike="noStrike" kern="1200" cap="none" spc="0" normalizeH="0" baseline="0" noProof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5334000" y="2667000"/>
            <a:ext cx="1714500" cy="3276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lo</a:t>
            </a:r>
            <a:endParaRPr kumimoji="0" lang="en-US" sz="3200" b="1" i="0" u="none" strike="noStrike" kern="1200" cap="none" spc="0" normalizeH="0" baseline="0" noProof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l</a:t>
            </a:r>
            <a:r>
              <a:rPr kumimoji="0" lang="en-US" sz="2800" b="1" i="0" u="none" strike="noStrike" kern="1200" cap="none" spc="0" normalizeH="0" baseline="0" noProof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a</a:t>
            </a:r>
            <a:endParaRPr kumimoji="0" lang="en-US" sz="3200" b="1" i="0" u="none" strike="noStrike" kern="1200" cap="none" spc="0" normalizeH="0" baseline="0" noProof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l</a:t>
            </a:r>
            <a:r>
              <a:rPr kumimoji="0" lang="en-US" sz="2800" b="1" i="0" u="none" strike="noStrike" kern="1200" cap="none" spc="0" normalizeH="0" baseline="0" noProof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os</a:t>
            </a:r>
            <a:endParaRPr kumimoji="0" lang="en-US" sz="3200" b="1" i="0" u="none" strike="noStrike" kern="1200" cap="none" spc="0" normalizeH="0" baseline="0" noProof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las</a:t>
            </a:r>
            <a:endParaRPr kumimoji="0" lang="en-US" sz="3200" b="0" i="0" u="none" strike="noStrike" kern="1200" cap="none" spc="0" normalizeH="0" baseline="0" noProof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4" grpId="0" build="p" bldLvl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Yonabeth\Desktop\TPT\_GRAMMAR\Commands\Formal Commands\Commands Formal PPT for JPEGS\Slide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&quot;No&quot; Symbol 2"/>
          <p:cNvSpPr/>
          <p:nvPr/>
        </p:nvSpPr>
        <p:spPr>
          <a:xfrm>
            <a:off x="990600" y="4114800"/>
            <a:ext cx="1981200" cy="1981200"/>
          </a:xfrm>
          <a:prstGeom prst="noSmoking">
            <a:avLst/>
          </a:prstGeom>
          <a:solidFill>
            <a:srgbClr val="FF000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School_Fire_Alarm-Cullen_Card-20287584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7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Yonabeth\Desktop\TPT\_GRAMMAR\Commands\Formal Commands\Commands Formal PPT for JPEGS\Slide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www.clker.com/cliparts/5/w/z/i/E/P/yellow-two-thumbs-1000-md.png">
            <a:hlinkClick r:id="rId5" tooltip="Download as SVG file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28000" contrast="26000"/>
          </a:blip>
          <a:srcRect/>
          <a:stretch>
            <a:fillRect/>
          </a:stretch>
        </p:blipFill>
        <p:spPr bwMode="auto">
          <a:xfrm>
            <a:off x="1295400" y="4724400"/>
            <a:ext cx="3415740" cy="1421027"/>
          </a:xfrm>
          <a:prstGeom prst="rect">
            <a:avLst/>
          </a:prstGeom>
          <a:noFill/>
        </p:spPr>
      </p:pic>
      <p:pic>
        <p:nvPicPr>
          <p:cNvPr id="4" name="Picture 2" descr="http://www.clker.com/cliparts/j/F/v/Y/a/2/face-grin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3733800"/>
            <a:ext cx="2771775" cy="2857500"/>
          </a:xfrm>
          <a:prstGeom prst="rect">
            <a:avLst/>
          </a:prstGeom>
          <a:noFill/>
        </p:spPr>
      </p:pic>
      <p:pic>
        <p:nvPicPr>
          <p:cNvPr id="5" name="MS90006970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9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Yonabeth\Desktop\TPT\_GRAMMAR\Commands\Formal Commands\Commands Formal PPT for JPEGS\Slide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3108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Ll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é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veselas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39110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Qu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í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tesela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8922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Tr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á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igamelos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Yonabeth\Desktop\TPT\_GRAMMAR\Commands\Formal Commands\Commands Formal PPT for JPEGS\Slide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2310825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C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ó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mpreselos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39110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P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í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nteselo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89222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D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í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ganosla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Yonabeth\Desktop\TPT\_GRAMMAR\Commands\Formal Commands\Commands Formal PPT for JPEGS\Slide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231082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P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ó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ngasela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38862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á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veselas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89222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Coc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í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nenoslo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Yonabeth\Desktop\TPT\_GRAMMAR\Commands\Formal Commands\Commands Formal PPT for JPEGS\Slide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24600" y="1813426"/>
            <a:ext cx="2895600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7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¡</a:t>
            </a:r>
            <a:r>
              <a:rPr lang="en-US" sz="27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Escriba</a:t>
            </a:r>
            <a:r>
              <a:rPr lang="en-US" sz="27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!</a:t>
            </a:r>
          </a:p>
          <a:p>
            <a:pPr algn="ctr">
              <a:lnSpc>
                <a:spcPct val="110000"/>
              </a:lnSpc>
            </a:pPr>
            <a:r>
              <a:rPr lang="en-US" sz="27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Escríbamelo</a:t>
            </a:r>
            <a:endParaRPr lang="en-US" sz="2700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27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Escríbasela</a:t>
            </a:r>
            <a:endParaRPr lang="en-US" sz="2700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27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Escríbanoslas</a:t>
            </a:r>
            <a:endParaRPr lang="en-US" sz="2700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27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Escríbaselos</a:t>
            </a:r>
            <a:endParaRPr lang="en-US" sz="27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4395787"/>
            <a:ext cx="2743200" cy="2419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7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¡</a:t>
            </a:r>
            <a:r>
              <a:rPr lang="en-US" sz="27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Enseñe</a:t>
            </a:r>
            <a:r>
              <a:rPr lang="en-US" sz="27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!</a:t>
            </a:r>
          </a:p>
          <a:p>
            <a:pPr algn="ctr">
              <a:lnSpc>
                <a:spcPct val="110000"/>
              </a:lnSpc>
            </a:pPr>
            <a:r>
              <a:rPr lang="en-US" sz="27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Enséñemela</a:t>
            </a:r>
            <a:endParaRPr lang="en-US" sz="2700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27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Enséñenoslo</a:t>
            </a:r>
            <a:endParaRPr lang="en-US" sz="2700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27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Enséñeselas</a:t>
            </a:r>
            <a:endParaRPr lang="en-US" sz="2700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27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Enséñeselos</a:t>
            </a:r>
            <a:endParaRPr lang="en-US" sz="27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Yonabeth\Desktop\TPT\_GRAMMAR\Commands\Formal Commands\Commands Formal PPT for JPEGS\Slide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19050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 algn="ctr">
              <a:buNone/>
            </a:pPr>
            <a:r>
              <a:rPr lang="en-US" sz="44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Showcard Gothic" pitchFamily="82" charset="0"/>
              </a:rPr>
              <a:t>Pronouns: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04800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Before </a:t>
            </a:r>
          </a:p>
          <a:p>
            <a:pPr algn="ctr"/>
            <a:r>
              <a:rPr lang="en-US" sz="2800" dirty="0" smtClean="0">
                <a:latin typeface="Arial Black" pitchFamily="34" charset="0"/>
              </a:rPr>
              <a:t>negative commands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5" name="Cartoon Voice Baritone-SoundBible.com-206831008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4876800"/>
            <a:ext cx="8382000" cy="1676400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49530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No </a:t>
            </a:r>
            <a:r>
              <a:rPr lang="en-US" sz="3200" dirty="0" err="1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hable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 </a:t>
            </a:r>
            <a:r>
              <a:rPr lang="en-US" sz="3200" dirty="0" smtClean="0">
                <a:ln w="19050">
                  <a:noFill/>
                </a:ln>
                <a:latin typeface="Arial Black" pitchFamily="34" charset="0"/>
              </a:rPr>
              <a:t>+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 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me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  </a:t>
            </a:r>
            <a:r>
              <a:rPr lang="en-US" sz="3200" dirty="0" smtClean="0">
                <a:ln w="19050">
                  <a:noFill/>
                </a:ln>
                <a:latin typeface="Arial Black" pitchFamily="34" charset="0"/>
              </a:rPr>
              <a:t>=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 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 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me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hable</a:t>
            </a:r>
            <a:endParaRPr lang="en-US" sz="3200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sz="3200" dirty="0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No </a:t>
            </a:r>
            <a:r>
              <a:rPr lang="en-US" sz="3200" dirty="0" err="1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compre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 </a:t>
            </a:r>
            <a:r>
              <a:rPr lang="en-US" sz="3200" dirty="0" smtClean="0">
                <a:ln w="19050">
                  <a:noFill/>
                </a:ln>
                <a:latin typeface="Arial Black" pitchFamily="34" charset="0"/>
              </a:rPr>
              <a:t>+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 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la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 </a:t>
            </a:r>
            <a:r>
              <a:rPr lang="en-US" sz="3200" dirty="0" smtClean="0">
                <a:ln w="19050">
                  <a:noFill/>
                </a:ln>
                <a:latin typeface="Arial Black" pitchFamily="34" charset="0"/>
              </a:rPr>
              <a:t>= 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 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la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compre</a:t>
            </a:r>
            <a:endParaRPr lang="en-US" sz="3200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sz="3200" dirty="0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No </a:t>
            </a:r>
            <a:r>
              <a:rPr lang="en-US" sz="3200" dirty="0" err="1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abra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 </a:t>
            </a:r>
            <a:r>
              <a:rPr lang="en-US" sz="3200" dirty="0" smtClean="0">
                <a:ln w="19050">
                  <a:noFill/>
                </a:ln>
                <a:latin typeface="Arial Black" pitchFamily="34" charset="0"/>
              </a:rPr>
              <a:t>+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 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lo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      </a:t>
            </a:r>
            <a:r>
              <a:rPr lang="en-US" sz="3200" dirty="0" smtClean="0">
                <a:ln w="19050">
                  <a:noFill/>
                </a:ln>
                <a:latin typeface="Arial Black" pitchFamily="34" charset="0"/>
              </a:rPr>
              <a:t>=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 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 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lo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abra</a:t>
            </a:r>
            <a:endParaRPr lang="en-US" sz="32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/>
      <p:bldP spid="6" grpId="0" animBg="1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Yonabeth\Desktop\TPT\_GRAMMAR\Commands\Formal Commands\Commands Formal PPT for JPEGS\Slide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00200" y="2310825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se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siente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41396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la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abra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589222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se quite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Yonabeth\Desktop\TPT\_GRAMMAR\Commands\Formal Commands\Commands Formal PPT for JPEGS\Slid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23108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nos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mande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se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levante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573982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lo lave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onabeth\Desktop\TPT\_GRAMMAR\Commands\Formal Commands\Commands Formal PPT for JPEGS\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29000" y="1752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Descanse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33014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camine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5334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Cuide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Yonabeth\Desktop\TPT\_GRAMMAR\Commands\Formal Commands\Commands Formal PPT for JPEGS\Slide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231082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las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use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38862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la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limpie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5892225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las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haga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Yonabeth\Desktop\TPT\_GRAMMAR\Commands\Formal Commands\Commands Formal PPT for JPEGS\Slide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248400" y="1828800"/>
            <a:ext cx="2971800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7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¡No </a:t>
            </a:r>
            <a:r>
              <a:rPr lang="en-US" sz="27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escriba</a:t>
            </a:r>
            <a:r>
              <a:rPr lang="en-US" sz="27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!</a:t>
            </a:r>
          </a:p>
          <a:p>
            <a:pPr algn="ctr">
              <a:lnSpc>
                <a:spcPct val="110000"/>
              </a:lnSpc>
            </a:pPr>
            <a:r>
              <a:rPr lang="en-US" sz="27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 lo </a:t>
            </a:r>
            <a:r>
              <a:rPr lang="en-US" sz="27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escriba</a:t>
            </a:r>
            <a:endParaRPr lang="en-US" sz="2700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27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 la </a:t>
            </a:r>
            <a:r>
              <a:rPr lang="en-US" sz="27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escriba</a:t>
            </a:r>
            <a:endParaRPr lang="en-US" sz="2700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27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 </a:t>
            </a:r>
            <a:r>
              <a:rPr lang="en-US" sz="27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las</a:t>
            </a:r>
            <a:r>
              <a:rPr lang="en-US" sz="27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7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escriba</a:t>
            </a:r>
            <a:endParaRPr lang="en-US" sz="2700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27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 los </a:t>
            </a:r>
            <a:r>
              <a:rPr lang="en-US" sz="27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escriba</a:t>
            </a:r>
            <a:endParaRPr lang="en-US" sz="27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4395787"/>
            <a:ext cx="3200400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7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¡No </a:t>
            </a:r>
            <a:r>
              <a:rPr lang="en-US" sz="27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enseñe</a:t>
            </a:r>
            <a:r>
              <a:rPr lang="en-US" sz="27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!</a:t>
            </a:r>
          </a:p>
          <a:p>
            <a:pPr algn="ctr">
              <a:lnSpc>
                <a:spcPct val="110000"/>
              </a:lnSpc>
            </a:pPr>
            <a:r>
              <a:rPr lang="en-US" sz="27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 me </a:t>
            </a:r>
            <a:r>
              <a:rPr lang="en-US" sz="27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enseñe</a:t>
            </a:r>
            <a:endParaRPr lang="en-US" sz="2700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27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 </a:t>
            </a:r>
            <a:r>
              <a:rPr lang="en-US" sz="27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nos</a:t>
            </a:r>
            <a:r>
              <a:rPr lang="en-US" sz="27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7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enseñe</a:t>
            </a:r>
            <a:endParaRPr lang="en-US" sz="2700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27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 le </a:t>
            </a:r>
            <a:r>
              <a:rPr lang="en-US" sz="27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enseñe</a:t>
            </a:r>
            <a:endParaRPr lang="en-US" sz="2700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27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 les </a:t>
            </a:r>
            <a:r>
              <a:rPr lang="en-US" sz="27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enseñe</a:t>
            </a:r>
            <a:endParaRPr lang="en-US" sz="27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Yonabeth\Desktop\TPT\_GRAMMAR\Commands\Formal Commands\Commands Formal PPT for JPEGS\Slide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1981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What if there are </a:t>
            </a:r>
          </a:p>
          <a:p>
            <a:pPr algn="ctr"/>
            <a:r>
              <a:rPr lang="en-US" sz="44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Showcard Gothic" pitchFamily="82" charset="0"/>
              </a:rPr>
              <a:t>TWO pronouns???</a:t>
            </a:r>
            <a:endParaRPr lang="en-US" sz="44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Showcard Gothic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7912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Person</a:t>
            </a:r>
            <a:endParaRPr lang="en-US" sz="4000" dirty="0">
              <a:ln w="28575"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5" name="Picture 4" descr="http://www.clker.com/cliparts/7/8/8/7/119498451342520531buddy02.svg.me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3533" y="3276600"/>
            <a:ext cx="1831667" cy="2466976"/>
          </a:xfrm>
          <a:prstGeom prst="rect">
            <a:avLst/>
          </a:prstGeom>
          <a:noFill/>
        </p:spPr>
      </p:pic>
      <p:pic>
        <p:nvPicPr>
          <p:cNvPr id="6" name="Picture 6" descr="http://www.clker.com/cliparts/K/G/i/6/Z/T/red-plus-md.png">
            <a:hlinkClick r:id="rId5" tooltip="Download as SVG 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5750" y="3886200"/>
            <a:ext cx="1085850" cy="1082206"/>
          </a:xfrm>
          <a:prstGeom prst="rect">
            <a:avLst/>
          </a:prstGeom>
          <a:noFill/>
        </p:spPr>
      </p:pic>
      <p:pic>
        <p:nvPicPr>
          <p:cNvPr id="7" name="Picture 2" descr="http://www.clker.com/cliparts/q/e/R/e/p/k/brown-box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3200400"/>
            <a:ext cx="2838450" cy="26003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86400" y="57912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Thing</a:t>
            </a:r>
            <a:endParaRPr lang="en-US" sz="4000" dirty="0">
              <a:ln w="28575"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Yonabeth\Desktop\TPT\_GRAMMAR\Commands\Formal Commands\Commands Formal PPT for JPEGS\Slide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600200" y="2057400"/>
            <a:ext cx="22860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charset="0"/>
              </a:rPr>
              <a:t>   </a:t>
            </a:r>
            <a:endParaRPr lang="en-US" sz="2400" b="1" dirty="0">
              <a:latin typeface="Times New Roman" charset="0"/>
            </a:endParaRPr>
          </a:p>
          <a:p>
            <a:pPr lvl="1">
              <a:buFont typeface="Wingdings" pitchFamily="2" charset="2"/>
              <a:buNone/>
            </a:pPr>
            <a:r>
              <a:rPr lang="en-US" sz="2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me</a:t>
            </a:r>
          </a:p>
          <a:p>
            <a:pPr lvl="1">
              <a:buFont typeface="Wingdings" pitchFamily="2" charset="2"/>
              <a:buNone/>
            </a:pPr>
            <a:r>
              <a:rPr lang="en-US" sz="28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te</a:t>
            </a:r>
            <a:endParaRPr lang="en-US" sz="28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en-US" sz="2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 (se)</a:t>
            </a:r>
          </a:p>
          <a:p>
            <a:pPr lvl="1">
              <a:buFont typeface="Wingdings" pitchFamily="2" charset="2"/>
              <a:buNone/>
            </a:pPr>
            <a:r>
              <a:rPr lang="en-US" sz="28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nos</a:t>
            </a:r>
            <a:endParaRPr lang="en-US" sz="28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en-US" sz="28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os</a:t>
            </a:r>
            <a:endParaRPr lang="en-US" sz="28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en-US" sz="2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les (se)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5334000" y="2667000"/>
            <a:ext cx="1714500" cy="3276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lo</a:t>
            </a:r>
            <a:endParaRPr kumimoji="0" lang="en-US" sz="3200" b="1" i="0" u="none" strike="noStrike" kern="1200" cap="none" spc="0" normalizeH="0" baseline="0" noProof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l</a:t>
            </a:r>
            <a:r>
              <a:rPr kumimoji="0" lang="en-US" sz="2800" b="1" i="0" u="none" strike="noStrike" kern="1200" cap="none" spc="0" normalizeH="0" baseline="0" noProof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a</a:t>
            </a:r>
            <a:endParaRPr kumimoji="0" lang="en-US" sz="3200" b="1" i="0" u="none" strike="noStrike" kern="1200" cap="none" spc="0" normalizeH="0" baseline="0" noProof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l</a:t>
            </a:r>
            <a:r>
              <a:rPr kumimoji="0" lang="en-US" sz="2800" b="1" i="0" u="none" strike="noStrike" kern="1200" cap="none" spc="0" normalizeH="0" baseline="0" noProof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os</a:t>
            </a:r>
            <a:endParaRPr kumimoji="0" lang="en-US" sz="3200" b="1" i="0" u="none" strike="noStrike" kern="1200" cap="none" spc="0" normalizeH="0" baseline="0" noProof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las</a:t>
            </a:r>
            <a:endParaRPr kumimoji="0" lang="en-US" sz="3200" b="0" i="0" u="none" strike="noStrike" kern="1200" cap="none" spc="0" normalizeH="0" baseline="0" noProof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4" grpId="0" build="p" bldLvl="3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Yonabeth\Desktop\TPT\_GRAMMAR\Commands\Formal Commands\Commands Formal PPT for JPEGS\Slide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&quot;No&quot; Symbol 2"/>
          <p:cNvSpPr/>
          <p:nvPr/>
        </p:nvSpPr>
        <p:spPr>
          <a:xfrm>
            <a:off x="990600" y="4114800"/>
            <a:ext cx="1981200" cy="1981200"/>
          </a:xfrm>
          <a:prstGeom prst="noSmoking">
            <a:avLst/>
          </a:prstGeom>
          <a:solidFill>
            <a:srgbClr val="FF000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School_Fire_Alarm-Cullen_Card-20287584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7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Yonabeth\Desktop\TPT\_GRAMMAR\Commands\Formal Commands\Commands Formal PPT for JPEGS\Slide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www.clker.com/cliparts/5/w/z/i/E/P/yellow-two-thumbs-1000-md.png">
            <a:hlinkClick r:id="rId5" tooltip="Download as SVG file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28000" contrast="26000"/>
          </a:blip>
          <a:srcRect/>
          <a:stretch>
            <a:fillRect/>
          </a:stretch>
        </p:blipFill>
        <p:spPr bwMode="auto">
          <a:xfrm>
            <a:off x="1295400" y="4724400"/>
            <a:ext cx="3415740" cy="1421027"/>
          </a:xfrm>
          <a:prstGeom prst="rect">
            <a:avLst/>
          </a:prstGeom>
          <a:noFill/>
        </p:spPr>
      </p:pic>
      <p:pic>
        <p:nvPicPr>
          <p:cNvPr id="4" name="MS90006970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5" name="Picture 2" descr="http://www.clker.com/cliparts/j/F/v/Y/a/2/face-grin-md.png">
            <a:hlinkClick r:id="rId8" tooltip="Download as SVG 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0" y="3733800"/>
            <a:ext cx="27717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9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Yonabeth\Desktop\TPT\_GRAMMAR\Commands\Formal Commands\Commands Formal PPT for JPEGS\Slide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2310825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se los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cepille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3911025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se los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compre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56636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se la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afeite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Yonabeth\Desktop\TPT\_GRAMMAR\Commands\Formal Commands\Commands Formal PPT for JPEGS\Slide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21336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nos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la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escriba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4139625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se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las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diga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5739825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se la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dé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Yonabeth\Desktop\TPT\_GRAMMAR\Commands\Formal Commands\Commands Formal PPT for JPEGS\Slide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231082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se la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venda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38862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se los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ponga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58922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me lo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cocine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Yonabeth\Desktop\TPT\_GRAMMAR\Commands\Formal Commands\Commands Formal PPT for JPEGS\Slide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72200" y="1828800"/>
            <a:ext cx="30480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¡No </a:t>
            </a:r>
            <a:r>
              <a:rPr lang="en-US" sz="22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escriba</a:t>
            </a:r>
            <a:r>
              <a:rPr lang="en-US" sz="2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!</a:t>
            </a:r>
          </a:p>
          <a:p>
            <a:pPr algn="ctr">
              <a:lnSpc>
                <a:spcPct val="110000"/>
              </a:lnSpc>
            </a:pPr>
            <a:r>
              <a:rPr lang="en-US" sz="2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 me lo </a:t>
            </a:r>
            <a:r>
              <a:rPr lang="en-US" sz="22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escriba</a:t>
            </a:r>
            <a:endParaRPr lang="en-US" sz="2200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2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 se la </a:t>
            </a:r>
            <a:r>
              <a:rPr lang="en-US" sz="22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escriba</a:t>
            </a:r>
            <a:endParaRPr lang="en-US" sz="2200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2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 </a:t>
            </a:r>
            <a:r>
              <a:rPr lang="en-US" sz="22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nos</a:t>
            </a:r>
            <a:r>
              <a:rPr lang="en-US" sz="2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2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las</a:t>
            </a:r>
            <a:r>
              <a:rPr lang="en-US" sz="2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2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escriba</a:t>
            </a:r>
            <a:endParaRPr lang="en-US" sz="2200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2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 se los </a:t>
            </a:r>
            <a:r>
              <a:rPr lang="en-US" sz="22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escriba</a:t>
            </a:r>
            <a:endParaRPr lang="en-US" sz="22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4395787"/>
            <a:ext cx="3200400" cy="1935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¡No </a:t>
            </a:r>
            <a:r>
              <a:rPr lang="en-US" sz="22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enseñe</a:t>
            </a:r>
            <a:r>
              <a:rPr lang="en-US" sz="2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!</a:t>
            </a:r>
          </a:p>
          <a:p>
            <a:pPr algn="ctr">
              <a:lnSpc>
                <a:spcPct val="110000"/>
              </a:lnSpc>
            </a:pPr>
            <a:r>
              <a:rPr lang="en-US" sz="2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 me la </a:t>
            </a:r>
            <a:r>
              <a:rPr lang="en-US" sz="22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enseñe</a:t>
            </a:r>
            <a:endParaRPr lang="en-US" sz="2200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2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 </a:t>
            </a:r>
            <a:r>
              <a:rPr lang="en-US" sz="22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nos</a:t>
            </a:r>
            <a:r>
              <a:rPr lang="en-US" sz="2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lo </a:t>
            </a:r>
            <a:r>
              <a:rPr lang="en-US" sz="22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enseñe</a:t>
            </a:r>
            <a:endParaRPr lang="en-US" sz="2200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2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 se </a:t>
            </a:r>
            <a:r>
              <a:rPr lang="en-US" sz="22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las</a:t>
            </a:r>
            <a:r>
              <a:rPr lang="en-US" sz="2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2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enseñe</a:t>
            </a:r>
            <a:endParaRPr lang="en-US" sz="2200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2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 se los </a:t>
            </a:r>
            <a:r>
              <a:rPr lang="en-US" sz="22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enseñe</a:t>
            </a:r>
            <a:endParaRPr lang="en-US" sz="22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Yonabeth\Desktop\TPT\_GRAMMAR\Commands\Formal Commands\Commands Formal PPT for JPEGS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67000" y="1752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Lea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33014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Corra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5334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Abra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Yonabeth\Desktop\TPT\_GRAMMAR\Commands\Formal Commands\Commands Formal PPT for JPEGS\Slide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Yonabeth\Desktop\TPT\_GRAMMAR\Commands\Formal Commands\Commands Formal PPT for JPEGS\Slide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Yonabeth\Desktop\TPT\_GRAMMAR\Commands\Formal Commands\Commands Formal PPT for JPEGS\Slid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81400" y="1752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nade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33014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lleve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5334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Cocine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Yonabeth\Desktop\TPT\_GRAMMAR\Commands\Formal Commands\Commands Formal PPT for JPEGS\Slide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167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TattletotheChunky" pitchFamily="2" charset="0"/>
                <a:cs typeface="+mj-cs"/>
              </a:rPr>
              <a:t>Why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start with </a:t>
            </a:r>
            <a:r>
              <a:rPr kumimoji="0" lang="en-US" sz="5400" b="0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Showcard Gothic" pitchFamily="82" charset="0"/>
                <a:ea typeface="TattletotheChunky" pitchFamily="2" charset="0"/>
                <a:cs typeface="+mj-cs"/>
              </a:rPr>
              <a:t>YO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6" name="Picture 2" descr="C:\Users\Yonabeth\Desktop\TPT\Vacu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247900" y="3886200"/>
            <a:ext cx="2247900" cy="2971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90800" y="2777728"/>
            <a:ext cx="2286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  <a:ea typeface="TattletotheChunky" pitchFamily="2" charset="0"/>
                <a:cs typeface="Aharoni" pitchFamily="2" charset="-79"/>
              </a:rPr>
              <a:t>Decir</a:t>
            </a:r>
            <a:endParaRPr lang="en-US" sz="3200" b="1" dirty="0" smtClean="0">
              <a:ln w="12700"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  <a:ea typeface="TattletotheChunky" pitchFamily="2" charset="0"/>
              <a:cs typeface="Aharoni" pitchFamily="2" charset="-79"/>
            </a:endParaRPr>
          </a:p>
          <a:p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  <a:ea typeface="TattletotheChunky" pitchFamily="2" charset="0"/>
                <a:cs typeface="Aharoni" pitchFamily="2" charset="-79"/>
              </a:rPr>
              <a:t>Hacer</a:t>
            </a:r>
            <a:endParaRPr lang="en-US" sz="3200" b="1" dirty="0" smtClean="0">
              <a:ln w="12700"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  <a:ea typeface="TattletotheChunky" pitchFamily="2" charset="0"/>
              <a:cs typeface="Aharoni" pitchFamily="2" charset="-79"/>
            </a:endParaRPr>
          </a:p>
          <a:p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  <a:ea typeface="TattletotheChunky" pitchFamily="2" charset="0"/>
                <a:cs typeface="Aharoni" pitchFamily="2" charset="-79"/>
              </a:rPr>
              <a:t>Poner</a:t>
            </a:r>
            <a:endParaRPr lang="en-US" sz="3200" b="1" dirty="0" smtClean="0">
              <a:ln w="12700"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  <a:ea typeface="TattletotheChunky" pitchFamily="2" charset="0"/>
              <a:cs typeface="Aharoni" pitchFamily="2" charset="-79"/>
            </a:endParaRPr>
          </a:p>
          <a:p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  <a:ea typeface="TattletotheChunky" pitchFamily="2" charset="0"/>
                <a:cs typeface="Aharoni" pitchFamily="2" charset="-79"/>
              </a:rPr>
              <a:t>Salir</a:t>
            </a:r>
            <a:endParaRPr lang="en-US" sz="3200" b="1" dirty="0" smtClean="0">
              <a:ln w="12700"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  <a:ea typeface="TattletotheChunky" pitchFamily="2" charset="0"/>
              <a:cs typeface="Aharoni" pitchFamily="2" charset="-79"/>
            </a:endParaRPr>
          </a:p>
          <a:p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  <a:ea typeface="TattletotheChunky" pitchFamily="2" charset="0"/>
                <a:cs typeface="Aharoni" pitchFamily="2" charset="-79"/>
              </a:rPr>
              <a:t>Tener</a:t>
            </a:r>
            <a:endParaRPr lang="en-US" sz="3200" b="1" dirty="0" smtClean="0">
              <a:ln w="12700"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  <a:ea typeface="TattletotheChunky" pitchFamily="2" charset="0"/>
              <a:cs typeface="Aharoni" pitchFamily="2" charset="-79"/>
            </a:endParaRPr>
          </a:p>
          <a:p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  <a:ea typeface="TattletotheChunky" pitchFamily="2" charset="0"/>
                <a:cs typeface="Aharoni" pitchFamily="2" charset="-79"/>
              </a:rPr>
              <a:t>Traer</a:t>
            </a:r>
          </a:p>
          <a:p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  <a:ea typeface="TattletotheChunky" pitchFamily="2" charset="0"/>
                <a:cs typeface="Aharoni" pitchFamily="2" charset="-79"/>
              </a:rPr>
              <a:t>Seguir</a:t>
            </a:r>
            <a:endParaRPr lang="en-US" sz="3200" b="1" dirty="0" smtClean="0">
              <a:ln w="12700"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  <a:ea typeface="TattletotheChunky" pitchFamily="2" charset="0"/>
              <a:cs typeface="Aharoni" pitchFamily="2" charset="-79"/>
            </a:endParaRPr>
          </a:p>
          <a:p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  <a:ea typeface="TattletotheChunky" pitchFamily="2" charset="0"/>
                <a:cs typeface="Aharoni" pitchFamily="2" charset="-79"/>
              </a:rPr>
              <a:t>Venir</a:t>
            </a:r>
            <a:endParaRPr lang="en-US" sz="3200" b="1" dirty="0" smtClean="0">
              <a:ln w="12700"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  <a:ea typeface="TattletotheChunky" pitchFamily="2" charset="0"/>
              <a:cs typeface="Aharoni" pitchFamily="2" charset="-79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2743200"/>
            <a:ext cx="2286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ea typeface="SoPlump" pitchFamily="2" charset="0"/>
                <a:cs typeface="Aharoni" pitchFamily="2" charset="-79"/>
              </a:rPr>
              <a:t>Digo</a:t>
            </a:r>
            <a:endParaRPr lang="en-US" sz="3200" dirty="0" smtClean="0">
              <a:ln w="127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  <a:ea typeface="SoPlump" pitchFamily="2" charset="0"/>
              <a:cs typeface="Aharoni" pitchFamily="2" charset="-79"/>
            </a:endParaRPr>
          </a:p>
          <a:p>
            <a:r>
              <a:rPr lang="en-US" sz="3200" dirty="0" err="1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ea typeface="SoPlump" pitchFamily="2" charset="0"/>
                <a:cs typeface="Aharoni" pitchFamily="2" charset="-79"/>
              </a:rPr>
              <a:t>Hago</a:t>
            </a:r>
            <a:endParaRPr lang="en-US" sz="3200" dirty="0" smtClean="0">
              <a:ln w="127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  <a:ea typeface="SoPlump" pitchFamily="2" charset="0"/>
              <a:cs typeface="Aharoni" pitchFamily="2" charset="-79"/>
            </a:endParaRPr>
          </a:p>
          <a:p>
            <a:r>
              <a:rPr lang="en-US" sz="3200" dirty="0" err="1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ea typeface="SoPlump" pitchFamily="2" charset="0"/>
                <a:cs typeface="Aharoni" pitchFamily="2" charset="-79"/>
              </a:rPr>
              <a:t>Pongo</a:t>
            </a:r>
            <a:endParaRPr lang="en-US" sz="3200" dirty="0" smtClean="0">
              <a:ln w="127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  <a:ea typeface="SoPlump" pitchFamily="2" charset="0"/>
              <a:cs typeface="Aharoni" pitchFamily="2" charset="-79"/>
            </a:endParaRPr>
          </a:p>
          <a:p>
            <a:r>
              <a:rPr lang="en-US" sz="3200" dirty="0" err="1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ea typeface="SoPlump" pitchFamily="2" charset="0"/>
                <a:cs typeface="Aharoni" pitchFamily="2" charset="-79"/>
              </a:rPr>
              <a:t>Salgo</a:t>
            </a:r>
            <a:endParaRPr lang="en-US" sz="3200" dirty="0" smtClean="0">
              <a:ln w="127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  <a:ea typeface="SoPlump" pitchFamily="2" charset="0"/>
              <a:cs typeface="Aharoni" pitchFamily="2" charset="-79"/>
            </a:endParaRPr>
          </a:p>
          <a:p>
            <a:r>
              <a:rPr lang="en-US" sz="3200" dirty="0" err="1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ea typeface="SoPlump" pitchFamily="2" charset="0"/>
                <a:cs typeface="Aharoni" pitchFamily="2" charset="-79"/>
              </a:rPr>
              <a:t>Tengo</a:t>
            </a:r>
            <a:endParaRPr lang="en-US" sz="3200" dirty="0" smtClean="0">
              <a:ln w="127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  <a:ea typeface="SoPlump" pitchFamily="2" charset="0"/>
              <a:cs typeface="Aharoni" pitchFamily="2" charset="-79"/>
            </a:endParaRPr>
          </a:p>
          <a:p>
            <a:r>
              <a:rPr lang="en-US" sz="3200" dirty="0" err="1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ea typeface="SoPlump" pitchFamily="2" charset="0"/>
                <a:cs typeface="Aharoni" pitchFamily="2" charset="-79"/>
              </a:rPr>
              <a:t>Traigo</a:t>
            </a:r>
            <a:endParaRPr lang="en-US" sz="3200" dirty="0" smtClean="0">
              <a:ln w="127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  <a:ea typeface="SoPlump" pitchFamily="2" charset="0"/>
              <a:cs typeface="Aharoni" pitchFamily="2" charset="-79"/>
            </a:endParaRPr>
          </a:p>
          <a:p>
            <a:r>
              <a:rPr lang="en-US" sz="3200" dirty="0" err="1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ea typeface="SoPlump" pitchFamily="2" charset="0"/>
                <a:cs typeface="Aharoni" pitchFamily="2" charset="-79"/>
              </a:rPr>
              <a:t>Sigo</a:t>
            </a:r>
            <a:endParaRPr lang="en-US" sz="3200" dirty="0" smtClean="0">
              <a:ln w="127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  <a:ea typeface="SoPlump" pitchFamily="2" charset="0"/>
              <a:cs typeface="Aharoni" pitchFamily="2" charset="-79"/>
            </a:endParaRPr>
          </a:p>
          <a:p>
            <a:r>
              <a:rPr lang="en-US" sz="3200" dirty="0" err="1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ea typeface="SoPlump" pitchFamily="2" charset="0"/>
                <a:cs typeface="Aharoni" pitchFamily="2" charset="-79"/>
              </a:rPr>
              <a:t>Vengo</a:t>
            </a:r>
            <a:endParaRPr lang="en-US" sz="3200" dirty="0" smtClean="0">
              <a:ln w="127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  <a:ea typeface="SoPlump" pitchFamily="2" charset="0"/>
              <a:cs typeface="Aharoni" pitchFamily="2" charset="-79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9526224">
            <a:off x="886663" y="3624234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Irregular</a:t>
            </a:r>
            <a:endParaRPr lang="en-US" sz="9600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pic>
        <p:nvPicPr>
          <p:cNvPr id="10" name="MS910219518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3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3.33333E-6 L 1.32292 -0.00555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7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Yonabeth\Desktop\TPT\_GRAMMAR\Commands\Formal Commands\Commands Formal PPT for JPEGS\Slid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17774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Ponga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33014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haga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5334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Salga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Yonabeth\Desktop\TPT\_GRAMMAR\Commands\Formal Commands\Commands Formal PPT for JPEGS\Sli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76600" y="1752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tenga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33014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traiga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5334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venga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3831</TotalTime>
  <Words>500</Words>
  <Application>Microsoft Office PowerPoint</Application>
  <PresentationFormat>On-screen Show (4:3)</PresentationFormat>
  <Paragraphs>249</Paragraphs>
  <Slides>51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Aharoni</vt:lpstr>
      <vt:lpstr>Arial</vt:lpstr>
      <vt:lpstr>Arial Black</vt:lpstr>
      <vt:lpstr>Calibri</vt:lpstr>
      <vt:lpstr>Showcard Gothic</vt:lpstr>
      <vt:lpstr>SoBolderRound</vt:lpstr>
      <vt:lpstr>SoPlump</vt:lpstr>
      <vt:lpstr>Tahoma</vt:lpstr>
      <vt:lpstr>TattletotheChunky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mandatos INformales afirmativos</dc:title>
  <dc:creator>Yonabeth</dc:creator>
  <cp:lastModifiedBy>Valentin, Yadiraliz</cp:lastModifiedBy>
  <cp:revision>431</cp:revision>
  <dcterms:created xsi:type="dcterms:W3CDTF">2013-07-13T19:19:15Z</dcterms:created>
  <dcterms:modified xsi:type="dcterms:W3CDTF">2015-12-01T22:54:37Z</dcterms:modified>
</cp:coreProperties>
</file>