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306" r:id="rId3"/>
    <p:sldId id="257" r:id="rId4"/>
    <p:sldId id="278" r:id="rId5"/>
    <p:sldId id="258" r:id="rId6"/>
    <p:sldId id="284" r:id="rId7"/>
    <p:sldId id="283" r:id="rId8"/>
    <p:sldId id="261" r:id="rId9"/>
    <p:sldId id="267" r:id="rId10"/>
    <p:sldId id="286" r:id="rId11"/>
    <p:sldId id="287" r:id="rId12"/>
    <p:sldId id="265" r:id="rId13"/>
    <p:sldId id="303" r:id="rId14"/>
    <p:sldId id="285" r:id="rId15"/>
    <p:sldId id="268" r:id="rId16"/>
    <p:sldId id="293" r:id="rId17"/>
    <p:sldId id="300" r:id="rId18"/>
    <p:sldId id="304" r:id="rId19"/>
    <p:sldId id="294" r:id="rId20"/>
    <p:sldId id="295" r:id="rId21"/>
    <p:sldId id="296" r:id="rId22"/>
    <p:sldId id="297" r:id="rId23"/>
    <p:sldId id="305" r:id="rId24"/>
    <p:sldId id="301" r:id="rId25"/>
    <p:sldId id="288" r:id="rId26"/>
    <p:sldId id="291" r:id="rId27"/>
    <p:sldId id="292" r:id="rId28"/>
    <p:sldId id="290" r:id="rId29"/>
    <p:sldId id="298" r:id="rId30"/>
    <p:sldId id="302" r:id="rId31"/>
    <p:sldId id="299" r:id="rId32"/>
    <p:sldId id="282" r:id="rId33"/>
    <p:sldId id="273" r:id="rId34"/>
    <p:sldId id="274" r:id="rId35"/>
    <p:sldId id="275" r:id="rId36"/>
    <p:sldId id="276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575"/>
  </p:normalViewPr>
  <p:slideViewPr>
    <p:cSldViewPr>
      <p:cViewPr varScale="1">
        <p:scale>
          <a:sx n="112" d="100"/>
          <a:sy n="112" d="100"/>
        </p:scale>
        <p:origin x="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17818-1F5A-45BF-A01D-046378CC78BA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1A25-F399-4A20-82C6-BF8EA022C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6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08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339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239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9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22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47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430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57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39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90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3B50-8357-4195-8B28-AC40AA1ED65F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www.youtube.com/watch?v=PROULzyg5Xo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tQ30I2sNW1s" TargetMode="External"/><Relationship Id="rId3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01000" cy="1676400"/>
          </a:xfrm>
        </p:spPr>
        <p:txBody>
          <a:bodyPr>
            <a:noAutofit/>
          </a:bodyPr>
          <a:lstStyle/>
          <a:p>
            <a:pPr algn="ctr"/>
            <a:r>
              <a:rPr lang="es-ES" sz="8000" b="1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¡Una Vida Sana!</a:t>
            </a:r>
            <a:endParaRPr lang="es-ES" sz="8000" b="1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2463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876800"/>
            <a:ext cx="33528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286000"/>
            <a:ext cx="3124200" cy="213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0" y="31242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nutricion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53973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plan de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ejercicio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769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Descansar</a:t>
            </a:r>
            <a:r>
              <a:rPr lang="en-US" dirty="0" smtClean="0"/>
              <a:t> y </a:t>
            </a:r>
            <a:r>
              <a:rPr lang="en-US" dirty="0" err="1" smtClean="0"/>
              <a:t>dormir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676900"/>
            <a:ext cx="160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Aliviar</a:t>
            </a:r>
            <a:r>
              <a:rPr lang="en-US" dirty="0" smtClean="0"/>
              <a:t> el </a:t>
            </a:r>
            <a:r>
              <a:rPr lang="en-US" dirty="0" err="1" smtClean="0"/>
              <a:t>estres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04800"/>
            <a:ext cx="51054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Dormir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1066800"/>
            <a:ext cx="5196840" cy="5638800"/>
          </a:xfrm>
        </p:spPr>
      </p:pic>
    </p:spTree>
    <p:extLst>
      <p:ext uri="{BB962C8B-B14F-4D97-AF65-F5344CB8AC3E}">
        <p14:creationId xmlns:p14="http://schemas.microsoft.com/office/powerpoint/2010/main" val="1062592215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862"/>
            <a:ext cx="7696200" cy="67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2720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¡Ponte en forma!</a:t>
            </a:r>
          </a:p>
        </p:txBody>
      </p:sp>
      <p:pic>
        <p:nvPicPr>
          <p:cNvPr id="7" name="Picture 4" descr="http://blogs.providencejournal.com/arts-entertainment/lifestyles/fitness/sen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5638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2286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72200" y="2286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1.bp.blogspot.com/-ruTDBhHrums/UUjfNryHoTI/AAAAAAAAAqU/5XYQCURMChE/s1600/weird-flexible-guy-abnormally-funny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914400"/>
            <a:ext cx="6350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29000" y="4876800"/>
            <a:ext cx="441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estirarse</a:t>
            </a:r>
            <a:endParaRPr lang="en-US" sz="40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84632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Levantar</a:t>
            </a:r>
            <a:r>
              <a:rPr lang="en-US" sz="32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pesas</a:t>
            </a:r>
            <a:endParaRPr lang="en-US" sz="32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886700" cy="57150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Me </a:t>
            </a:r>
            <a:r>
              <a:rPr lang="en-US" sz="4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pongo</a:t>
            </a:r>
            <a:r>
              <a:rPr lang="en-US" sz="44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4400" dirty="0" smtClean="0"/>
              <a:t>en forma </a:t>
            </a:r>
            <a:r>
              <a:rPr lang="en-US" sz="4400" dirty="0" err="1" smtClean="0"/>
              <a:t>cuando</a:t>
            </a:r>
            <a:r>
              <a:rPr lang="en-US" sz="4400" dirty="0" smtClean="0"/>
              <a:t> </a:t>
            </a:r>
            <a:r>
              <a:rPr lang="en-US" sz="4400" dirty="0" err="1" smtClean="0"/>
              <a:t>hago</a:t>
            </a:r>
            <a:r>
              <a:rPr lang="en-US" sz="4400" dirty="0" smtClean="0"/>
              <a:t> un plan de </a:t>
            </a:r>
            <a:r>
              <a:rPr lang="en-US" sz="4400" dirty="0" err="1" smtClean="0"/>
              <a:t>hacer</a:t>
            </a:r>
            <a:r>
              <a:rPr lang="en-US" sz="4400" dirty="0" smtClean="0"/>
              <a:t> </a:t>
            </a:r>
            <a:r>
              <a:rPr lang="en-US" sz="4400" dirty="0" err="1" smtClean="0"/>
              <a:t>ejercicio</a:t>
            </a:r>
            <a:r>
              <a:rPr lang="en-US" sz="4400" dirty="0" smtClean="0"/>
              <a:t>.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400" dirty="0" err="1" smtClean="0">
                <a:solidFill>
                  <a:schemeClr val="accent5"/>
                </a:solidFill>
              </a:rPr>
              <a:t>Siempre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me </a:t>
            </a:r>
            <a:r>
              <a:rPr lang="en-US" sz="4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estiro</a:t>
            </a:r>
            <a:r>
              <a:rPr lang="en-US" sz="44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4400" dirty="0" smtClean="0"/>
              <a:t>antes de </a:t>
            </a:r>
            <a:r>
              <a:rPr lang="en-US" sz="4400" dirty="0" err="1" smtClean="0"/>
              <a:t>correr</a:t>
            </a:r>
            <a:r>
              <a:rPr lang="en-US" sz="4400" dirty="0" smtClean="0"/>
              <a:t>, </a:t>
            </a:r>
            <a:r>
              <a:rPr lang="en-US" sz="4400" dirty="0" err="1" smtClean="0"/>
              <a:t>hacer</a:t>
            </a:r>
            <a:r>
              <a:rPr lang="en-US" sz="4400" dirty="0" smtClean="0"/>
              <a:t> </a:t>
            </a:r>
            <a:r>
              <a:rPr lang="en-US" sz="4400" dirty="0" err="1" smtClean="0"/>
              <a:t>ejercicio</a:t>
            </a:r>
            <a:r>
              <a:rPr lang="en-US" sz="4400" dirty="0" smtClean="0"/>
              <a:t> o </a:t>
            </a:r>
            <a:r>
              <a:rPr lang="en-US" sz="4400" dirty="0" err="1" smtClean="0"/>
              <a:t>jugar</a:t>
            </a:r>
            <a:r>
              <a:rPr lang="en-US" sz="4400" dirty="0" smtClean="0"/>
              <a:t> un </a:t>
            </a:r>
            <a:r>
              <a:rPr lang="en-US" sz="4400" dirty="0" err="1" smtClean="0"/>
              <a:t>deporte</a:t>
            </a:r>
            <a:r>
              <a:rPr lang="en-US" sz="4400" dirty="0" smtClean="0"/>
              <a:t>.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chemeClr val="accent5"/>
                </a:solidFill>
              </a:rPr>
              <a:t>A </a:t>
            </a:r>
            <a:r>
              <a:rPr lang="en-US" sz="4400" dirty="0" err="1" smtClean="0">
                <a:solidFill>
                  <a:schemeClr val="accent5"/>
                </a:solidFill>
              </a:rPr>
              <a:t>veces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levanto</a:t>
            </a:r>
            <a:r>
              <a:rPr lang="en-US" sz="4400" dirty="0" smtClean="0"/>
              <a:t> </a:t>
            </a:r>
            <a:r>
              <a:rPr lang="en-US" sz="4400" dirty="0" err="1" smtClean="0"/>
              <a:t>pesas</a:t>
            </a:r>
            <a:r>
              <a:rPr lang="en-US" sz="4400" dirty="0" smtClean="0"/>
              <a:t> </a:t>
            </a:r>
            <a:r>
              <a:rPr lang="en-US" sz="4400" dirty="0" err="1" smtClean="0"/>
              <a:t>tres</a:t>
            </a:r>
            <a:r>
              <a:rPr lang="en-US" sz="4400" dirty="0" smtClean="0"/>
              <a:t> </a:t>
            </a:r>
            <a:r>
              <a:rPr lang="en-US" sz="4400" dirty="0" err="1" smtClean="0"/>
              <a:t>veces</a:t>
            </a:r>
            <a:r>
              <a:rPr lang="en-US" sz="4400" dirty="0" smtClean="0"/>
              <a:t> a la </a:t>
            </a:r>
            <a:r>
              <a:rPr lang="en-US" sz="4400" dirty="0" err="1" smtClean="0"/>
              <a:t>semana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501501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6027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1566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33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s-ES" sz="4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¿Prefieres hacer ejercicio o descansar?</a:t>
            </a:r>
            <a:endParaRPr lang="es-ES" sz="4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628" name="Picture 4" descr="http://www.lafitness.com/UrbanActive/images/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 descr="http://4.bp.blogspot.com/-I-VdjEFRUIY/TxtXS75DMRI/AAAAAAAADOM/le2tGwto-i8/s1600/l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4038600" cy="323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72100" y="560653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n-US" sz="36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Eres</a:t>
            </a:r>
            <a:r>
              <a:rPr lang="en-US" sz="3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flojo</a:t>
            </a:r>
            <a:r>
              <a:rPr lang="en-US" sz="36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6065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n-US" sz="3600" dirty="0" err="1" smtClean="0">
                <a:solidFill>
                  <a:schemeClr val="tx2"/>
                </a:solidFill>
              </a:rPr>
              <a:t>Eres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activo</a:t>
            </a:r>
            <a:r>
              <a:rPr lang="en-US" sz="3600" dirty="0" smtClean="0">
                <a:solidFill>
                  <a:schemeClr val="tx2"/>
                </a:solidFill>
              </a:rPr>
              <a:t>?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5250"/>
            <a:ext cx="3200400" cy="701674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moverse</a:t>
            </a:r>
            <a:endParaRPr lang="en-US" sz="66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" y="777874"/>
            <a:ext cx="9069869" cy="60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21571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0199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924800" cy="5562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5"/>
                </a:solidFill>
              </a:rPr>
              <a:t>Nunca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me </a:t>
            </a: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muevo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veo</a:t>
            </a:r>
            <a:r>
              <a:rPr lang="en-US" sz="3600" dirty="0" smtClean="0"/>
              <a:t> mi </a:t>
            </a:r>
            <a:r>
              <a:rPr lang="en-US" sz="3600" dirty="0" err="1" smtClean="0"/>
              <a:t>serie</a:t>
            </a:r>
            <a:r>
              <a:rPr lang="en-US" sz="3600" dirty="0" smtClean="0"/>
              <a:t> </a:t>
            </a:r>
            <a:r>
              <a:rPr lang="en-US" sz="3600" dirty="0" err="1" smtClean="0"/>
              <a:t>favorita</a:t>
            </a:r>
            <a:r>
              <a:rPr lang="en-US" sz="3600" dirty="0" smtClean="0"/>
              <a:t> en Netflix.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Te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mueves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s-ES" sz="3600" dirty="0" smtClean="0"/>
              <a:t>á</a:t>
            </a:r>
            <a:r>
              <a:rPr lang="en-US" sz="3600" dirty="0" smtClean="0"/>
              <a:t>s en la </a:t>
            </a:r>
            <a:r>
              <a:rPr lang="en-US" sz="3600" dirty="0" err="1" smtClean="0"/>
              <a:t>clase</a:t>
            </a:r>
            <a:r>
              <a:rPr lang="en-US" sz="3600" dirty="0" smtClean="0"/>
              <a:t> de </a:t>
            </a:r>
            <a:r>
              <a:rPr lang="en-US" sz="3600" dirty="0" err="1" smtClean="0"/>
              <a:t>español</a:t>
            </a:r>
            <a:r>
              <a:rPr lang="en-US" sz="36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Cam Newton </a:t>
            </a:r>
            <a:r>
              <a:rPr lang="en-US" sz="3600" dirty="0" err="1" smtClean="0"/>
              <a:t>siempre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se </a:t>
            </a: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mueve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tiene</a:t>
            </a:r>
            <a:r>
              <a:rPr lang="en-US" sz="3600" dirty="0" smtClean="0"/>
              <a:t> la </a:t>
            </a:r>
            <a:r>
              <a:rPr lang="en-US" sz="3600" dirty="0" err="1" smtClean="0"/>
              <a:t>pelota</a:t>
            </a:r>
            <a:r>
              <a:rPr lang="en-US" sz="36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Nos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movamos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cambiamos</a:t>
            </a:r>
            <a:r>
              <a:rPr lang="en-US" sz="3600" dirty="0" smtClean="0"/>
              <a:t> de </a:t>
            </a:r>
            <a:r>
              <a:rPr lang="en-US" sz="3600" dirty="0" err="1" smtClean="0"/>
              <a:t>clase</a:t>
            </a:r>
            <a:r>
              <a:rPr lang="en-US" sz="36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Los Panthers 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se </a:t>
            </a:r>
            <a:r>
              <a:rPr lang="en-US" sz="3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mueven</a:t>
            </a:r>
            <a:r>
              <a:rPr lang="en-US" sz="36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se </a:t>
            </a:r>
            <a:r>
              <a:rPr lang="en-US" sz="3600" dirty="0" err="1" smtClean="0"/>
              <a:t>entrenan</a:t>
            </a:r>
            <a:r>
              <a:rPr lang="en-US" sz="3600" dirty="0" smtClean="0"/>
              <a:t> con </a:t>
            </a:r>
            <a:r>
              <a:rPr lang="en-US" sz="3600" dirty="0" err="1" smtClean="0"/>
              <a:t>sus</a:t>
            </a:r>
            <a:r>
              <a:rPr lang="en-US" sz="3600" dirty="0" smtClean="0"/>
              <a:t> </a:t>
            </a:r>
            <a:r>
              <a:rPr lang="en-US" sz="3600" dirty="0" err="1" smtClean="0"/>
              <a:t>entrenadores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943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5"/>
                </a:solidFill>
              </a:rPr>
              <a:t>MOVERSE – </a:t>
            </a:r>
            <a:r>
              <a:rPr lang="en-US" sz="2400" b="1" i="1" dirty="0" err="1" smtClean="0">
                <a:solidFill>
                  <a:schemeClr val="accent5"/>
                </a:solidFill>
              </a:rPr>
              <a:t>Verbo</a:t>
            </a:r>
            <a:r>
              <a:rPr lang="en-US" sz="2400" b="1" i="1" dirty="0" smtClean="0">
                <a:solidFill>
                  <a:schemeClr val="accent5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/>
                </a:solidFill>
              </a:rPr>
              <a:t>reflexivo</a:t>
            </a:r>
            <a:r>
              <a:rPr lang="en-US" sz="2400" b="1" i="1" dirty="0" smtClean="0">
                <a:solidFill>
                  <a:schemeClr val="accent5"/>
                </a:solidFill>
              </a:rPr>
              <a:t> de </a:t>
            </a:r>
            <a:r>
              <a:rPr lang="en-US" sz="2400" b="1" i="1" dirty="0" err="1" smtClean="0">
                <a:solidFill>
                  <a:schemeClr val="accent5"/>
                </a:solidFill>
              </a:rPr>
              <a:t>bota</a:t>
            </a:r>
            <a:endParaRPr lang="en-US" sz="24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5526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645004282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6477000" cy="6553200"/>
          </a:xfrm>
        </p:spPr>
      </p:pic>
      <p:sp>
        <p:nvSpPr>
          <p:cNvPr id="5" name="TextBox 4"/>
          <p:cNvSpPr txBox="1"/>
          <p:nvPr/>
        </p:nvSpPr>
        <p:spPr>
          <a:xfrm>
            <a:off x="152400" y="1828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La </a:t>
            </a:r>
            <a:r>
              <a:rPr lang="en-US" sz="28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Lista</a:t>
            </a:r>
            <a:r>
              <a:rPr lang="en-US" sz="28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Master 3AB</a:t>
            </a:r>
            <a:endParaRPr lang="en-US" sz="28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74646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510" y="300991"/>
            <a:ext cx="6934200" cy="473074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entrenarse</a:t>
            </a:r>
            <a:endParaRPr lang="en-US" sz="72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7875"/>
            <a:ext cx="9155432" cy="6080126"/>
          </a:xfrm>
        </p:spPr>
      </p:pic>
    </p:spTree>
    <p:extLst>
      <p:ext uri="{BB962C8B-B14F-4D97-AF65-F5344CB8AC3E}">
        <p14:creationId xmlns:p14="http://schemas.microsoft.com/office/powerpoint/2010/main" val="1282372126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17170"/>
            <a:ext cx="2971800" cy="625474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respirar</a:t>
            </a:r>
            <a:endParaRPr lang="en-US" sz="66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4074"/>
            <a:ext cx="9067800" cy="6003926"/>
          </a:xfrm>
        </p:spPr>
      </p:pic>
    </p:spTree>
    <p:extLst>
      <p:ext uri="{BB962C8B-B14F-4D97-AF65-F5344CB8AC3E}">
        <p14:creationId xmlns:p14="http://schemas.microsoft.com/office/powerpoint/2010/main" val="757726299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5638800" cy="396874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calentarse</a:t>
            </a:r>
            <a:endParaRPr lang="en-US" sz="72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1113638080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886700" cy="4953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accent5"/>
                </a:solidFill>
              </a:rPr>
              <a:t>Siempre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me </a:t>
            </a:r>
            <a:r>
              <a:rPr lang="en-US" sz="3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caliento</a:t>
            </a:r>
            <a:r>
              <a:rPr lang="en-US" sz="32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200" dirty="0"/>
              <a:t>antes de </a:t>
            </a:r>
            <a:r>
              <a:rPr lang="en-US" sz="3200" dirty="0" err="1"/>
              <a:t>correr</a:t>
            </a:r>
            <a:r>
              <a:rPr lang="en-US" sz="3200" dirty="0"/>
              <a:t>, </a:t>
            </a:r>
            <a:r>
              <a:rPr lang="en-US" sz="3200" dirty="0" err="1"/>
              <a:t>hacer</a:t>
            </a:r>
            <a:r>
              <a:rPr lang="en-US" sz="3200" dirty="0"/>
              <a:t> </a:t>
            </a:r>
            <a:r>
              <a:rPr lang="en-US" sz="3200" dirty="0" err="1"/>
              <a:t>ejercicio</a:t>
            </a:r>
            <a:r>
              <a:rPr lang="en-US" sz="3200" dirty="0"/>
              <a:t> o </a:t>
            </a:r>
            <a:r>
              <a:rPr lang="en-US" sz="3200" dirty="0" err="1"/>
              <a:t>jugar</a:t>
            </a:r>
            <a:r>
              <a:rPr lang="en-US" sz="3200" dirty="0"/>
              <a:t> un </a:t>
            </a:r>
            <a:r>
              <a:rPr lang="en-US" sz="3200" dirty="0" err="1"/>
              <a:t>deporte</a:t>
            </a:r>
            <a:r>
              <a:rPr lang="en-US" sz="3200" dirty="0"/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Te</a:t>
            </a:r>
            <a:r>
              <a:rPr lang="en-US" sz="32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calientas</a:t>
            </a:r>
            <a:r>
              <a:rPr lang="en-US" sz="32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cuando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levantas</a:t>
            </a:r>
            <a:r>
              <a:rPr lang="en-US" sz="3200" dirty="0" smtClean="0"/>
              <a:t> </a:t>
            </a:r>
            <a:r>
              <a:rPr lang="en-US" sz="3200" dirty="0" err="1" smtClean="0"/>
              <a:t>pesas</a:t>
            </a:r>
            <a:endParaRPr lang="en-US" sz="32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El </a:t>
            </a:r>
            <a:r>
              <a:rPr lang="en-US" sz="32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se </a:t>
            </a:r>
            <a:r>
              <a:rPr lang="en-US" sz="32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calienta</a:t>
            </a:r>
            <a:r>
              <a:rPr lang="en-US" sz="32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3200" dirty="0" smtClean="0"/>
              <a:t>antes de </a:t>
            </a:r>
            <a:r>
              <a:rPr lang="en-US" sz="3200" dirty="0" err="1" smtClean="0"/>
              <a:t>jugar</a:t>
            </a:r>
            <a:r>
              <a:rPr lang="en-US" sz="3200" dirty="0" smtClean="0"/>
              <a:t> en un </a:t>
            </a:r>
            <a:r>
              <a:rPr lang="en-US" sz="3200" dirty="0" err="1" smtClean="0"/>
              <a:t>partido</a:t>
            </a:r>
            <a:r>
              <a:rPr lang="en-US" sz="32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Cada</a:t>
            </a:r>
            <a:r>
              <a:rPr lang="en-US" sz="3200" dirty="0" smtClean="0"/>
              <a:t> </a:t>
            </a:r>
            <a:r>
              <a:rPr lang="en-US" sz="3200" dirty="0" err="1" smtClean="0"/>
              <a:t>dia</a:t>
            </a:r>
            <a:r>
              <a:rPr lang="en-US" sz="3200" dirty="0" smtClean="0"/>
              <a:t> </a:t>
            </a: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calentamos</a:t>
            </a:r>
            <a:r>
              <a:rPr lang="en-US" sz="3200" dirty="0" smtClean="0"/>
              <a:t> en el campo de </a:t>
            </a:r>
            <a:r>
              <a:rPr lang="en-US" sz="3200" dirty="0" err="1" smtClean="0"/>
              <a:t>futbol</a:t>
            </a:r>
            <a:r>
              <a:rPr lang="en-US" sz="32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Ellos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se </a:t>
            </a:r>
            <a:r>
              <a:rPr lang="en-US" sz="3200" dirty="0" err="1" smtClean="0">
                <a:solidFill>
                  <a:srgbClr val="FF0000"/>
                </a:solidFill>
              </a:rPr>
              <a:t>calientan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en el </a:t>
            </a:r>
            <a:r>
              <a:rPr lang="en-US" sz="3200" dirty="0" err="1" smtClean="0"/>
              <a:t>gimnasio</a:t>
            </a:r>
            <a:r>
              <a:rPr lang="en-US" sz="3200" dirty="0" smtClean="0"/>
              <a:t> con </a:t>
            </a:r>
            <a:r>
              <a:rPr lang="en-US" sz="3200" dirty="0" err="1" smtClean="0"/>
              <a:t>frecuencia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66950" y="594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i="1" dirty="0" err="1" smtClean="0">
                <a:solidFill>
                  <a:schemeClr val="accent5"/>
                </a:solidFill>
              </a:rPr>
              <a:t>Calentarse</a:t>
            </a:r>
            <a:r>
              <a:rPr lang="en-US" b="1" i="1" dirty="0" smtClean="0">
                <a:solidFill>
                  <a:schemeClr val="accent5"/>
                </a:solidFill>
              </a:rPr>
              <a:t> = </a:t>
            </a:r>
            <a:r>
              <a:rPr lang="en-US" b="1" i="1" dirty="0" err="1" smtClean="0">
                <a:solidFill>
                  <a:schemeClr val="accent5"/>
                </a:solidFill>
              </a:rPr>
              <a:t>verbo</a:t>
            </a:r>
            <a:r>
              <a:rPr lang="en-US" b="1" i="1" dirty="0" smtClean="0">
                <a:solidFill>
                  <a:schemeClr val="accent5"/>
                </a:solidFill>
              </a:rPr>
              <a:t> </a:t>
            </a:r>
            <a:r>
              <a:rPr lang="en-US" b="1" i="1" dirty="0" err="1" smtClean="0">
                <a:solidFill>
                  <a:schemeClr val="accent5"/>
                </a:solidFill>
              </a:rPr>
              <a:t>reflexivo</a:t>
            </a:r>
            <a:r>
              <a:rPr lang="en-US" b="1" i="1" dirty="0" smtClean="0">
                <a:solidFill>
                  <a:schemeClr val="accent5"/>
                </a:solidFill>
              </a:rPr>
              <a:t> de </a:t>
            </a:r>
            <a:r>
              <a:rPr lang="en-US" b="1" i="1" dirty="0" err="1" smtClean="0">
                <a:solidFill>
                  <a:schemeClr val="accent5"/>
                </a:solidFill>
              </a:rPr>
              <a:t>bota</a:t>
            </a:r>
            <a:endParaRPr lang="en-US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19568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6852" cy="6858000"/>
          </a:xfrm>
        </p:spPr>
      </p:pic>
    </p:spTree>
    <p:extLst>
      <p:ext uri="{BB962C8B-B14F-4D97-AF65-F5344CB8AC3E}">
        <p14:creationId xmlns:p14="http://schemas.microsoft.com/office/powerpoint/2010/main" val="1814029515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133600"/>
            <a:ext cx="4267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1. ¿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gusta</a:t>
            </a:r>
            <a:r>
              <a:rPr lang="en-US" sz="3200" dirty="0" smtClean="0"/>
              <a:t> </a:t>
            </a:r>
            <a:r>
              <a:rPr lang="en-US" sz="3200" dirty="0" err="1" smtClean="0"/>
              <a:t>trotar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smtClean="0"/>
              <a:t>2. ¿</a:t>
            </a:r>
            <a:r>
              <a:rPr lang="en-US" sz="3200" dirty="0" err="1" smtClean="0"/>
              <a:t>Trotas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smtClean="0"/>
              <a:t>3. ¿Cu</a:t>
            </a:r>
            <a:r>
              <a:rPr lang="es-ES" sz="3200" dirty="0" smtClean="0"/>
              <a:t>á</a:t>
            </a:r>
            <a:r>
              <a:rPr lang="en-US" sz="3200" dirty="0" err="1" smtClean="0"/>
              <a:t>ndo</a:t>
            </a:r>
            <a:r>
              <a:rPr lang="en-US" sz="3200" dirty="0" smtClean="0"/>
              <a:t> </a:t>
            </a:r>
            <a:r>
              <a:rPr lang="en-US" sz="3200" dirty="0" err="1" smtClean="0"/>
              <a:t>trotas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smtClean="0"/>
              <a:t>4. ¿Con qui</a:t>
            </a:r>
            <a:r>
              <a:rPr lang="es-ES" sz="3200" dirty="0" smtClean="0"/>
              <a:t>é</a:t>
            </a:r>
            <a:r>
              <a:rPr lang="en-US" sz="3200" dirty="0" smtClean="0"/>
              <a:t>n </a:t>
            </a:r>
            <a:r>
              <a:rPr lang="en-US" sz="3200" dirty="0" err="1" smtClean="0"/>
              <a:t>trotas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smtClean="0"/>
              <a:t>5. ¿D</a:t>
            </a:r>
            <a:r>
              <a:rPr lang="es-ES" sz="3200" dirty="0" err="1" smtClean="0"/>
              <a:t>ó</a:t>
            </a:r>
            <a:r>
              <a:rPr lang="en-US" sz="3200" dirty="0" err="1" smtClean="0"/>
              <a:t>nde</a:t>
            </a:r>
            <a:r>
              <a:rPr lang="en-US" sz="3200" dirty="0" smtClean="0"/>
              <a:t> </a:t>
            </a:r>
            <a:r>
              <a:rPr lang="en-US" sz="3200" dirty="0" err="1" smtClean="0"/>
              <a:t>trotas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57600" cy="6248400"/>
          </a:xfrm>
        </p:spPr>
      </p:pic>
    </p:spTree>
    <p:extLst>
      <p:ext uri="{BB962C8B-B14F-4D97-AF65-F5344CB8AC3E}">
        <p14:creationId xmlns:p14="http://schemas.microsoft.com/office/powerpoint/2010/main" val="85329683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200"/>
            <a:ext cx="9144000" cy="5105400"/>
          </a:xfrm>
        </p:spPr>
      </p:pic>
    </p:spTree>
    <p:extLst>
      <p:ext uri="{BB962C8B-B14F-4D97-AF65-F5344CB8AC3E}">
        <p14:creationId xmlns:p14="http://schemas.microsoft.com/office/powerpoint/2010/main" val="1677463634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48641"/>
            <a:ext cx="4445640" cy="349247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5555" y="1712120"/>
            <a:ext cx="4041775" cy="3698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gusta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sudar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¿Cu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á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ndo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sudas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¿Qu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ejercicio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hace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sudar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mucho?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¿Qu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ejercicio</a:t>
            </a:r>
            <a:r>
              <a:rPr lang="en-US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hace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sudar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6279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Rafael </a:t>
            </a:r>
            <a:r>
              <a:rPr lang="en-US" sz="24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Nadal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– el </a:t>
            </a:r>
            <a:r>
              <a:rPr lang="en-US" sz="24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tenista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famoso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España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4603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sudar</a:t>
            </a:r>
            <a:endParaRPr lang="en-US" sz="60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6043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9326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Un plan de </a:t>
            </a:r>
            <a:r>
              <a:rPr lang="en-US" sz="4000" b="1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hacer</a:t>
            </a:r>
            <a:r>
              <a:rPr lang="en-US" sz="4000" b="1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ejercicio</a:t>
            </a:r>
            <a:endParaRPr lang="en-US" sz="4000" b="1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2362200"/>
            <a:ext cx="3886200" cy="1066800"/>
          </a:xfrm>
        </p:spPr>
        <p:txBody>
          <a:bodyPr/>
          <a:lstStyle/>
          <a:p>
            <a:r>
              <a:rPr lang="en-US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n-US" sz="3200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Haces</a:t>
            </a:r>
            <a:r>
              <a:rPr lang="en-US" sz="32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algo</a:t>
            </a:r>
            <a:r>
              <a:rPr lang="en-US" sz="32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3200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entrenarte</a:t>
            </a:r>
            <a:r>
              <a:rPr lang="en-US" sz="32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3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7488"/>
            <a:ext cx="2971800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3218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fuerte</a:t>
            </a:r>
            <a:endParaRPr lang="en-US" sz="80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61" y="2505075"/>
            <a:ext cx="2835890" cy="368458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35" y="2505075"/>
            <a:ext cx="3238217" cy="3684588"/>
          </a:xfrm>
        </p:spPr>
      </p:pic>
    </p:spTree>
    <p:extLst>
      <p:ext uri="{BB962C8B-B14F-4D97-AF65-F5344CB8AC3E}">
        <p14:creationId xmlns:p14="http://schemas.microsoft.com/office/powerpoint/2010/main" val="66641260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¡HACEMOS EJERCICIOS!</a:t>
            </a:r>
            <a:endParaRPr lang="en-US" b="1" dirty="0"/>
          </a:p>
        </p:txBody>
      </p:sp>
      <p:pic>
        <p:nvPicPr>
          <p:cNvPr id="5" name="Picture 4" descr="http://img.desmotivaciones.es/201108/user103230_pic195993_1247280610.jpg"/>
          <p:cNvPicPr>
            <a:picLocks noChangeAspect="1" noChangeArrowheads="1"/>
          </p:cNvPicPr>
          <p:nvPr/>
        </p:nvPicPr>
        <p:blipFill>
          <a:blip r:embed="rId2" cstate="print"/>
          <a:srcRect r="800" b="5579"/>
          <a:stretch>
            <a:fillRect/>
          </a:stretch>
        </p:blipFill>
        <p:spPr bwMode="auto">
          <a:xfrm>
            <a:off x="533400" y="2057400"/>
            <a:ext cx="4466705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05400" y="33528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hlinkClick r:id="rId3"/>
              </a:rPr>
              <a:t>¿</a:t>
            </a:r>
            <a:r>
              <a:rPr lang="en-US" sz="4800" dirty="0" err="1" smtClean="0">
                <a:hlinkClick r:id="rId3"/>
              </a:rPr>
              <a:t>Estás</a:t>
            </a:r>
            <a:r>
              <a:rPr lang="en-US" sz="4800" dirty="0" smtClean="0">
                <a:hlinkClick r:id="rId3"/>
              </a:rPr>
              <a:t> </a:t>
            </a:r>
            <a:r>
              <a:rPr lang="en-US" sz="4800" dirty="0" err="1" smtClean="0">
                <a:hlinkClick r:id="rId3"/>
              </a:rPr>
              <a:t>listo</a:t>
            </a:r>
            <a:r>
              <a:rPr lang="en-US" sz="4800" dirty="0" smtClean="0">
                <a:hlinkClick r:id="rId3"/>
              </a:rPr>
              <a:t>?</a:t>
            </a:r>
            <a:endParaRPr lang="en-US" sz="4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200400" cy="8382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debil</a:t>
            </a:r>
            <a:endParaRPr lang="en-US" sz="88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77454"/>
            <a:ext cx="5867400" cy="5980546"/>
          </a:xfrm>
        </p:spPr>
      </p:pic>
    </p:spTree>
    <p:extLst>
      <p:ext uri="{BB962C8B-B14F-4D97-AF65-F5344CB8AC3E}">
        <p14:creationId xmlns:p14="http://schemas.microsoft.com/office/powerpoint/2010/main" val="1421713850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49"/>
            <a:ext cx="5943600" cy="854074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p</a:t>
            </a:r>
            <a:r>
              <a:rPr lang="en-US" sz="4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erezoso</a:t>
            </a:r>
            <a:r>
              <a:rPr lang="en-US" sz="44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vago</a:t>
            </a:r>
            <a:r>
              <a:rPr lang="en-US" sz="44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flojo</a:t>
            </a:r>
            <a:endParaRPr lang="en-US" sz="44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073"/>
            <a:ext cx="4629150" cy="427672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00" y="1196974"/>
            <a:ext cx="8001000" cy="823912"/>
          </a:xfrm>
        </p:spPr>
        <p:txBody>
          <a:bodyPr>
            <a:noAutofit/>
          </a:bodyPr>
          <a:lstStyle/>
          <a:p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Mi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mama </a:t>
            </a:r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nunca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perezosa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En los fines de </a:t>
            </a:r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semana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yo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soy </a:t>
            </a:r>
            <a:r>
              <a:rPr lang="en-US" sz="2800" b="0" dirty="0" err="1" smtClean="0">
                <a:latin typeface="Arial" charset="0"/>
                <a:ea typeface="Arial" charset="0"/>
                <a:cs typeface="Arial" charset="0"/>
              </a:rPr>
              <a:t>floja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05074"/>
            <a:ext cx="4514850" cy="4276726"/>
          </a:xfrm>
        </p:spPr>
      </p:pic>
    </p:spTree>
    <p:extLst>
      <p:ext uri="{BB962C8B-B14F-4D97-AF65-F5344CB8AC3E}">
        <p14:creationId xmlns:p14="http://schemas.microsoft.com/office/powerpoint/2010/main" val="360367696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atic.vincon.com/media/catalog/product/cache/1/image/9df78eab33525d08d6e5fb8d27136e95/0/4/04317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3943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990600" y="34290"/>
            <a:ext cx="6858000" cy="995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i="1" dirty="0" smtClean="0"/>
              <a:t>¿Cuándo . . . </a:t>
            </a:r>
            <a:endParaRPr lang="es-E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1056323"/>
            <a:ext cx="3048000" cy="4338637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i="1" dirty="0" err="1" smtClean="0">
                <a:solidFill>
                  <a:srgbClr val="FF0000"/>
                </a:solidFill>
              </a:rPr>
              <a:t>Haces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ejercicio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err="1" smtClean="0">
                <a:solidFill>
                  <a:srgbClr val="FF0000"/>
                </a:solidFill>
              </a:rPr>
              <a:t>Te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entrenas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err="1" smtClean="0">
                <a:solidFill>
                  <a:srgbClr val="FF0000"/>
                </a:solidFill>
              </a:rPr>
              <a:t>Te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calientas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err="1" smtClean="0">
                <a:solidFill>
                  <a:srgbClr val="FF0000"/>
                </a:solidFill>
              </a:rPr>
              <a:t>Levantas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pesas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err="1" smtClean="0">
                <a:solidFill>
                  <a:srgbClr val="FF0000"/>
                </a:solidFill>
              </a:rPr>
              <a:t>Corres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err="1" smtClean="0">
                <a:solidFill>
                  <a:srgbClr val="FF0000"/>
                </a:solidFill>
              </a:rPr>
              <a:t>Haces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flexciones</a:t>
            </a:r>
            <a:r>
              <a:rPr lang="en-US" sz="2800" i="1" dirty="0" smtClean="0">
                <a:solidFill>
                  <a:srgbClr val="FF0000"/>
                </a:solidFill>
              </a:rPr>
              <a:t> de </a:t>
            </a:r>
            <a:r>
              <a:rPr lang="en-US" sz="2800" i="1" dirty="0" err="1" smtClean="0">
                <a:solidFill>
                  <a:srgbClr val="FF0000"/>
                </a:solidFill>
              </a:rPr>
              <a:t>brazo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err="1" smtClean="0">
                <a:solidFill>
                  <a:srgbClr val="FF0000"/>
                </a:solidFill>
              </a:rPr>
              <a:t>Haces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addominales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42" y="5638800"/>
            <a:ext cx="807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5"/>
                </a:solidFill>
              </a:rPr>
              <a:t>Siempre</a:t>
            </a:r>
            <a:r>
              <a:rPr lang="en-US" sz="2800" dirty="0" smtClean="0">
                <a:solidFill>
                  <a:schemeClr val="accent5"/>
                </a:solidFill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</a:rPr>
              <a:t>cada</a:t>
            </a:r>
            <a:r>
              <a:rPr lang="en-US" sz="2800" dirty="0" smtClean="0">
                <a:solidFill>
                  <a:schemeClr val="accent5"/>
                </a:solidFill>
              </a:rPr>
              <a:t> d</a:t>
            </a:r>
            <a:r>
              <a:rPr lang="es-ES" sz="2800" dirty="0" smtClean="0">
                <a:solidFill>
                  <a:schemeClr val="accent5"/>
                </a:solidFill>
              </a:rPr>
              <a:t>í</a:t>
            </a:r>
            <a:r>
              <a:rPr lang="en-US" sz="2800" dirty="0" smtClean="0">
                <a:solidFill>
                  <a:schemeClr val="accent5"/>
                </a:solidFill>
              </a:rPr>
              <a:t>a, a </a:t>
            </a:r>
            <a:r>
              <a:rPr lang="en-US" sz="2800" dirty="0" err="1" smtClean="0">
                <a:solidFill>
                  <a:schemeClr val="accent5"/>
                </a:solidFill>
              </a:rPr>
              <a:t>veces</a:t>
            </a:r>
            <a:r>
              <a:rPr lang="en-US" sz="2800" dirty="0" smtClean="0">
                <a:solidFill>
                  <a:schemeClr val="accent5"/>
                </a:solidFill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</a:rPr>
              <a:t>nunca</a:t>
            </a:r>
            <a:r>
              <a:rPr lang="en-US" sz="2800" dirty="0" smtClean="0">
                <a:solidFill>
                  <a:schemeClr val="accent5"/>
                </a:solidFill>
              </a:rPr>
              <a:t>, con </a:t>
            </a:r>
            <a:r>
              <a:rPr lang="en-US" sz="2800" dirty="0" err="1" smtClean="0">
                <a:solidFill>
                  <a:schemeClr val="accent5"/>
                </a:solidFill>
              </a:rPr>
              <a:t>frecuencia</a:t>
            </a:r>
            <a:r>
              <a:rPr lang="en-US" sz="2800" dirty="0" smtClean="0">
                <a:solidFill>
                  <a:schemeClr val="accent5"/>
                </a:solidFill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</a:rPr>
              <a:t>casi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061893"/>
            <a:ext cx="32766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/>
              <a:t>Él</a:t>
            </a:r>
            <a:r>
              <a:rPr lang="es-ES" sz="4400" dirty="0" smtClean="0">
                <a:solidFill>
                  <a:schemeClr val="accent5"/>
                </a:solidFill>
              </a:rPr>
              <a:t> </a:t>
            </a:r>
            <a:r>
              <a:rPr lang="es-ES" sz="4400" b="1" dirty="0" smtClean="0">
                <a:solidFill>
                  <a:schemeClr val="accent5"/>
                </a:solidFill>
              </a:rPr>
              <a:t>nunca</a:t>
            </a:r>
            <a:r>
              <a:rPr lang="es-ES" sz="4400" dirty="0" smtClean="0">
                <a:solidFill>
                  <a:schemeClr val="accent5"/>
                </a:solidFill>
              </a:rPr>
              <a:t> </a:t>
            </a:r>
            <a:r>
              <a:rPr lang="es-ES" sz="4400" dirty="0" smtClean="0"/>
              <a:t>llega a tiempo, </a:t>
            </a:r>
            <a:r>
              <a:rPr lang="es-ES" sz="4400" b="1" dirty="0" smtClean="0">
                <a:solidFill>
                  <a:schemeClr val="accent5"/>
                </a:solidFill>
              </a:rPr>
              <a:t>siempre</a:t>
            </a:r>
            <a:r>
              <a:rPr lang="es-ES" sz="4400" dirty="0" smtClean="0">
                <a:solidFill>
                  <a:schemeClr val="accent5"/>
                </a:solidFill>
              </a:rPr>
              <a:t> </a:t>
            </a:r>
            <a:r>
              <a:rPr lang="es-ES" sz="4400" dirty="0" smtClean="0"/>
              <a:t>llega tarde.</a:t>
            </a:r>
            <a:endParaRPr lang="es-ES" sz="4400" dirty="0"/>
          </a:p>
        </p:txBody>
      </p:sp>
      <p:pic>
        <p:nvPicPr>
          <p:cNvPr id="31746" name="Picture 2" descr="http://www.publimetro.cl/x/metro/2012/08/03/MDZmL8968a0g/No-quiero-llegar-tarde-mam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685800"/>
            <a:ext cx="4724400" cy="54003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>
                <a:latin typeface="Arial" charset="0"/>
                <a:ea typeface="Arial" charset="0"/>
                <a:cs typeface="Arial" charset="0"/>
              </a:rPr>
              <a:t>Yo como frutas </a:t>
            </a:r>
            <a:r>
              <a:rPr lang="es-ES" sz="44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todos los días</a:t>
            </a:r>
            <a:r>
              <a:rPr lang="es-ES" sz="44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4400" dirty="0" smtClean="0">
                <a:latin typeface="Arial" charset="0"/>
                <a:ea typeface="Arial" charset="0"/>
                <a:cs typeface="Arial" charset="0"/>
              </a:rPr>
              <a:t>pero solo como verduras </a:t>
            </a:r>
            <a:r>
              <a:rPr lang="es-ES" sz="44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 veces</a:t>
            </a:r>
            <a:r>
              <a:rPr lang="es-ES" sz="44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s-ES" sz="44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44" y="228600"/>
            <a:ext cx="4555156" cy="655666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838201"/>
            <a:ext cx="8229600" cy="114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dirty="0" smtClean="0"/>
              <a:t>Nieva </a:t>
            </a:r>
            <a:r>
              <a:rPr lang="es-ES" sz="4000" b="1" dirty="0" smtClean="0">
                <a:solidFill>
                  <a:schemeClr val="accent5"/>
                </a:solidFill>
              </a:rPr>
              <a:t>con frecuencia </a:t>
            </a:r>
            <a:r>
              <a:rPr lang="es-ES" sz="4000" dirty="0" smtClean="0"/>
              <a:t>en Boone pero </a:t>
            </a:r>
            <a:r>
              <a:rPr lang="es-ES" sz="4000" b="1" dirty="0" smtClean="0">
                <a:solidFill>
                  <a:schemeClr val="accent5"/>
                </a:solidFill>
              </a:rPr>
              <a:t>casi</a:t>
            </a:r>
            <a:r>
              <a:rPr lang="es-ES" sz="4000" dirty="0" smtClean="0">
                <a:solidFill>
                  <a:schemeClr val="accent5"/>
                </a:solidFill>
              </a:rPr>
              <a:t> nunca </a:t>
            </a:r>
            <a:r>
              <a:rPr lang="es-ES" sz="4000" dirty="0" smtClean="0"/>
              <a:t>nieva en Charlotte.</a:t>
            </a:r>
            <a:endParaRPr lang="es-ES" sz="4000" dirty="0"/>
          </a:p>
        </p:txBody>
      </p:sp>
      <p:pic>
        <p:nvPicPr>
          <p:cNvPr id="33794" name="Picture 2" descr="http://image.cdnllnwnl.xosnetwork.com/pics32/800/HV/HVQXFXFGZWFXESG.2010120421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629400" cy="37290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762500"/>
            <a:ext cx="76962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Él </a:t>
            </a:r>
            <a:r>
              <a:rPr lang="es-ES" sz="4000" b="1" dirty="0" smtClean="0">
                <a:solidFill>
                  <a:schemeClr val="accent5"/>
                </a:solidFill>
              </a:rPr>
              <a:t>a </a:t>
            </a:r>
            <a:r>
              <a:rPr lang="es-ES" sz="4000" b="1" dirty="0" smtClean="0">
                <a:solidFill>
                  <a:schemeClr val="accent5"/>
                </a:solidFill>
              </a:rPr>
              <a:t>menudo </a:t>
            </a:r>
            <a:r>
              <a:rPr lang="es-ES" sz="4000" b="1" dirty="0" smtClean="0"/>
              <a:t>hace abdominales.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s-ES" sz="4000" dirty="0" smtClean="0"/>
              <a:t>Pero </a:t>
            </a:r>
            <a:r>
              <a:rPr lang="es-ES" sz="4000" dirty="0" smtClean="0"/>
              <a:t>é</a:t>
            </a:r>
            <a:r>
              <a:rPr lang="es-ES" sz="4000" dirty="0" smtClean="0"/>
              <a:t>l </a:t>
            </a:r>
            <a:r>
              <a:rPr lang="es-ES" sz="4000" b="1" dirty="0" smtClean="0">
                <a:solidFill>
                  <a:schemeClr val="accent5"/>
                </a:solidFill>
              </a:rPr>
              <a:t>apenas</a:t>
            </a:r>
            <a:r>
              <a:rPr lang="es-ES" sz="4000" b="1" dirty="0" smtClean="0"/>
              <a:t> </a:t>
            </a:r>
            <a:r>
              <a:rPr lang="es-ES" sz="4000" dirty="0" smtClean="0"/>
              <a:t>se estira.</a:t>
            </a:r>
            <a:endParaRPr lang="es-E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7920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LISTENING COMPREHENSION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hlinkClick r:id="rId2"/>
              </a:rPr>
              <a:t>Hábitos de una vida saludable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two fundamental elements of a healthy life?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way does the doctor recommend that we exercise?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Dr. </a:t>
            </a:r>
            <a:r>
              <a:rPr lang="en-US" dirty="0" err="1" smtClean="0"/>
              <a:t>Ferrando</a:t>
            </a:r>
            <a:r>
              <a:rPr lang="en-US" dirty="0" smtClean="0"/>
              <a:t>, what is the best decision that a person can make for themselves?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elements that affect our health negatively?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Dr. </a:t>
            </a:r>
            <a:r>
              <a:rPr lang="en-US" dirty="0" err="1" smtClean="0"/>
              <a:t>Ferrando</a:t>
            </a:r>
            <a:r>
              <a:rPr lang="en-US" dirty="0" smtClean="0"/>
              <a:t> recommend as a solution to  alcohol/tobacco problems? </a:t>
            </a:r>
            <a:endParaRPr lang="en-US" dirty="0"/>
          </a:p>
        </p:txBody>
      </p:sp>
      <p:pic>
        <p:nvPicPr>
          <p:cNvPr id="4098" name="Picture 2" descr="http://www.bupa.com/ImageGen.ashx?image=/media/47823/jose-large.jpg&amp;format=jpg&amp;compression=80&amp;width=513&amp;constrain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747026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Jose Ignacio </a:t>
            </a:r>
            <a:r>
              <a:rPr lang="en-US" dirty="0" err="1" smtClean="0"/>
              <a:t>Ferrando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81456"/>
          </a:xfrm>
        </p:spPr>
        <p:txBody>
          <a:bodyPr/>
          <a:lstStyle/>
          <a:p>
            <a:r>
              <a:rPr lang="en-US" sz="4800" dirty="0" smtClean="0"/>
              <a:t>Para </a:t>
            </a:r>
            <a:r>
              <a:rPr lang="en-US" sz="4800" dirty="0" err="1" smtClean="0"/>
              <a:t>llevar</a:t>
            </a:r>
            <a:r>
              <a:rPr sz="4800" dirty="0" smtClean="0"/>
              <a:t> una </a:t>
            </a:r>
            <a:r>
              <a:rPr sz="48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vida</a:t>
            </a:r>
            <a:r>
              <a:rPr sz="48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sz="48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sana</a:t>
            </a:r>
            <a:r>
              <a:rPr lang="en-US" sz="48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4800" dirty="0" err="1" smtClean="0"/>
              <a:t>yo</a:t>
            </a:r>
            <a:r>
              <a:rPr lang="en-US" sz="4800" dirty="0" smtClean="0"/>
              <a:t>…</a:t>
            </a:r>
            <a:endParaRPr lang="en-US" sz="4800" dirty="0"/>
          </a:p>
        </p:txBody>
      </p:sp>
      <p:pic>
        <p:nvPicPr>
          <p:cNvPr id="6" name="Picture 2" descr="http://vidasana.lapipadelindio.com/wp-content/uploads/2012/08/habitos-vida-s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62456"/>
            <a:ext cx="5791200" cy="51490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s-ES" sz="5400" dirty="0" smtClean="0"/>
              <a:t>Trato de comer </a:t>
            </a:r>
            <a:r>
              <a:rPr lang="es-ES" sz="5400" b="1" dirty="0" smtClean="0"/>
              <a:t>una dieta balanceada. </a:t>
            </a:r>
            <a:endParaRPr lang="es-ES" b="1" dirty="0"/>
          </a:p>
        </p:txBody>
      </p:sp>
      <p:pic>
        <p:nvPicPr>
          <p:cNvPr id="15362" name="Picture 2" descr="http://2.bp.blogspot.com/_K4-TyeRZjkY/TO6GH95T-yI/AAAAAAAAAAU/sNF5z-L62wc/s1600/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52600"/>
            <a:ext cx="5715000" cy="48005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La </a:t>
            </a:r>
            <a:r>
              <a:rPr lang="en-US" sz="4400" dirty="0" err="1" smtClean="0"/>
              <a:t>Pir</a:t>
            </a:r>
            <a:r>
              <a:rPr lang="es-ES" sz="4400" dirty="0" smtClean="0"/>
              <a:t>á</a:t>
            </a:r>
            <a:r>
              <a:rPr lang="en-US" sz="4400" dirty="0" err="1" smtClean="0"/>
              <a:t>mide</a:t>
            </a:r>
            <a:r>
              <a:rPr lang="en-US" sz="4400" dirty="0" smtClean="0"/>
              <a:t> </a:t>
            </a:r>
            <a:r>
              <a:rPr lang="en-US" sz="4400" dirty="0" err="1" smtClean="0"/>
              <a:t>Alimenataria</a:t>
            </a:r>
            <a:endParaRPr lang="en-US" sz="4400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00006"/>
            <a:ext cx="4267200" cy="42949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5410200"/>
            <a:ext cx="8229600" cy="71612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¿Qu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contiene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cada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grupo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prote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í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carbohidratos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vitaminas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minerales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az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ú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car, o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grasa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441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Los Nutrientes: </a:t>
            </a:r>
            <a:r>
              <a:rPr lang="es-ES" b="1" dirty="0" smtClean="0"/>
              <a:t>¿Cuáles son ejemplos de comidas?</a:t>
            </a:r>
            <a:endParaRPr lang="es-E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6482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solidFill>
                  <a:schemeClr val="accent5"/>
                </a:solidFill>
              </a:rPr>
              <a:t>Los carbohidratos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52578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>
                <a:solidFill>
                  <a:srgbClr val="FF0000"/>
                </a:solidFill>
              </a:rPr>
              <a:t>La fibra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33528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>
                <a:solidFill>
                  <a:schemeClr val="accent2"/>
                </a:solidFill>
              </a:rPr>
              <a:t>El hierro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257800"/>
            <a:ext cx="441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>
                <a:solidFill>
                  <a:schemeClr val="accent4"/>
                </a:solidFill>
              </a:rPr>
              <a:t>Los minerales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3352800"/>
            <a:ext cx="3962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>
                <a:solidFill>
                  <a:srgbClr val="7030A0"/>
                </a:solidFill>
              </a:rPr>
              <a:t>El colesterol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2600" y="1676400"/>
            <a:ext cx="3048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noProof="0" dirty="0" smtClean="0">
                <a:solidFill>
                  <a:schemeClr val="accent6"/>
                </a:solidFill>
              </a:rPr>
              <a:t>La proteína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lbertosardinas.com/wp-content/uploads/2011/05/engor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3444068" cy="2438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1093470"/>
            <a:ext cx="6172200" cy="58293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¿Por que se engorda el Sr.?</a:t>
            </a:r>
            <a:endParaRPr lang="es-ES" dirty="0"/>
          </a:p>
        </p:txBody>
      </p:sp>
      <p:pic>
        <p:nvPicPr>
          <p:cNvPr id="18434" name="Picture 2" descr="http://fiorittoportfolio.com/resources/userUploads/2McDonalds_Spanish_Ad.SRV_1262829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5334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2400" y="5791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n-US" sz="2400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hamburguesa</a:t>
            </a:r>
            <a:r>
              <a:rPr lang="en-US" sz="24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de MacDonald’s </a:t>
            </a:r>
            <a:r>
              <a:rPr lang="en-US" sz="2400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consiste</a:t>
            </a:r>
            <a:r>
              <a:rPr lang="en-US" sz="24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 . . . . . 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7014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engordarse</a:t>
            </a:r>
            <a:endParaRPr lang="en-US" sz="54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30" y="762000"/>
            <a:ext cx="89154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Descansar</a:t>
            </a:r>
            <a:r>
              <a:rPr lang="en-US" dirty="0" smtClean="0"/>
              <a:t> en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para </a:t>
            </a:r>
            <a:r>
              <a:rPr lang="en-US" dirty="0" err="1" smtClean="0"/>
              <a:t>recuperar</a:t>
            </a:r>
            <a:r>
              <a:rPr lang="en-US" dirty="0" smtClean="0"/>
              <a:t> el </a:t>
            </a:r>
            <a:r>
              <a:rPr lang="en-US" dirty="0" err="1" smtClean="0"/>
              <a:t>cuerpo</a:t>
            </a:r>
            <a:r>
              <a:rPr lang="en-US" dirty="0" smtClean="0"/>
              <a:t>. M</a:t>
            </a:r>
            <a:r>
              <a:rPr lang="es-ES" dirty="0" smtClean="0"/>
              <a:t>á</a:t>
            </a:r>
            <a:r>
              <a:rPr lang="en-US" dirty="0" smtClean="0"/>
              <a:t>s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dormir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2" descr="http://upload.wikimedia.org/wikipedia/commons/8/8d/Panneau-dorm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657600" cy="3276600"/>
          </a:xfrm>
          <a:prstGeom prst="rect">
            <a:avLst/>
          </a:prstGeom>
          <a:noFill/>
        </p:spPr>
      </p:pic>
      <p:pic>
        <p:nvPicPr>
          <p:cNvPr id="7" name="Picture 4" descr="http://www.gioser.com/media/posters2/descan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" y="2286000"/>
            <a:ext cx="4648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538</Words>
  <Application>Microsoft Macintosh PowerPoint</Application>
  <PresentationFormat>On-screen Show (4:3)</PresentationFormat>
  <Paragraphs>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Bradley Hand</vt:lpstr>
      <vt:lpstr>Calibri</vt:lpstr>
      <vt:lpstr>Calibri Light</vt:lpstr>
      <vt:lpstr>Wingdings 2</vt:lpstr>
      <vt:lpstr>Arial</vt:lpstr>
      <vt:lpstr>Office Theme</vt:lpstr>
      <vt:lpstr>¡Una Vida Sana!</vt:lpstr>
      <vt:lpstr>PowerPoint Presentation</vt:lpstr>
      <vt:lpstr>¡HACEMOS EJERCICIOS!</vt:lpstr>
      <vt:lpstr>Para llevar una vida sana yo…</vt:lpstr>
      <vt:lpstr>Trato de comer una dieta balanceada. </vt:lpstr>
      <vt:lpstr>La Pirámide Alimenataria</vt:lpstr>
      <vt:lpstr>Los Nutrientes: ¿Cuáles son ejemplos de comidas?</vt:lpstr>
      <vt:lpstr>¿Por que se engorda el Sr.?</vt:lpstr>
      <vt:lpstr>Descansar en muy importante para recuperar el cuerpo. Más importante es dormir bien. </vt:lpstr>
      <vt:lpstr>Dormir es todo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moverse</vt:lpstr>
      <vt:lpstr>PowerPoint Presentation</vt:lpstr>
      <vt:lpstr>PowerPoint Presentation</vt:lpstr>
      <vt:lpstr>PowerPoint Presentation</vt:lpstr>
      <vt:lpstr>entrenarse</vt:lpstr>
      <vt:lpstr>respirar</vt:lpstr>
      <vt:lpstr>calentarse</vt:lpstr>
      <vt:lpstr>PowerPoint Presentation</vt:lpstr>
      <vt:lpstr>PowerPoint Presentation</vt:lpstr>
      <vt:lpstr>1. ¿Te gusta trotar? 2. ¿Trotas? 3. ¿Cuándo trotas? 4. ¿Con quién trotas? 5. ¿Dónde trotas?</vt:lpstr>
      <vt:lpstr>PowerPoint Presentation</vt:lpstr>
      <vt:lpstr>PowerPoint Presentation</vt:lpstr>
      <vt:lpstr>Un plan de hacer ejercicio</vt:lpstr>
      <vt:lpstr> fuerte</vt:lpstr>
      <vt:lpstr>debil</vt:lpstr>
      <vt:lpstr>perezoso, vago, flojo</vt:lpstr>
      <vt:lpstr>Haces ejercicio? Te entrenas? Te calientas? Levantas pesas? Corres? Haces flexciones de brazo? Haces addominales?</vt:lpstr>
      <vt:lpstr>PowerPoint Presentation</vt:lpstr>
      <vt:lpstr>PowerPoint Presentation</vt:lpstr>
      <vt:lpstr>PowerPoint Presentation</vt:lpstr>
      <vt:lpstr>PowerPoint Presentation</vt:lpstr>
      <vt:lpstr>LISTENING COMPREHENSION 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rebecca.jachym</dc:creator>
  <cp:lastModifiedBy>Fortin, Catherine F.</cp:lastModifiedBy>
  <cp:revision>99</cp:revision>
  <dcterms:created xsi:type="dcterms:W3CDTF">2015-01-21T00:58:36Z</dcterms:created>
  <dcterms:modified xsi:type="dcterms:W3CDTF">2016-01-23T18:10:26Z</dcterms:modified>
</cp:coreProperties>
</file>